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40"/>
  </p:notesMasterIdLst>
  <p:handoutMasterIdLst>
    <p:handoutMasterId r:id="rId41"/>
  </p:handoutMasterIdLst>
  <p:sldIdLst>
    <p:sldId id="277" r:id="rId6"/>
    <p:sldId id="278" r:id="rId7"/>
    <p:sldId id="323" r:id="rId8"/>
    <p:sldId id="321" r:id="rId9"/>
    <p:sldId id="791" r:id="rId10"/>
    <p:sldId id="341" r:id="rId11"/>
    <p:sldId id="306" r:id="rId12"/>
    <p:sldId id="309" r:id="rId13"/>
    <p:sldId id="792" r:id="rId14"/>
    <p:sldId id="310" r:id="rId15"/>
    <p:sldId id="794" r:id="rId16"/>
    <p:sldId id="312" r:id="rId17"/>
    <p:sldId id="757" r:id="rId18"/>
    <p:sldId id="280" r:id="rId19"/>
    <p:sldId id="796" r:id="rId20"/>
    <p:sldId id="311" r:id="rId21"/>
    <p:sldId id="758" r:id="rId22"/>
    <p:sldId id="759" r:id="rId23"/>
    <p:sldId id="291" r:id="rId24"/>
    <p:sldId id="292" r:id="rId25"/>
    <p:sldId id="294" r:id="rId26"/>
    <p:sldId id="790" r:id="rId27"/>
    <p:sldId id="296" r:id="rId28"/>
    <p:sldId id="855" r:id="rId29"/>
    <p:sldId id="858" r:id="rId30"/>
    <p:sldId id="859" r:id="rId31"/>
    <p:sldId id="860" r:id="rId32"/>
    <p:sldId id="297" r:id="rId33"/>
    <p:sldId id="298" r:id="rId34"/>
    <p:sldId id="299" r:id="rId35"/>
    <p:sldId id="317" r:id="rId36"/>
    <p:sldId id="318" r:id="rId37"/>
    <p:sldId id="307" r:id="rId38"/>
    <p:sldId id="289" r:id="rId39"/>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orient="horz" pos="3026" userDrawn="1">
          <p15:clr>
            <a:srgbClr val="A4A3A4"/>
          </p15:clr>
        </p15:guide>
        <p15:guide id="3" orient="horz" pos="846" userDrawn="1">
          <p15:clr>
            <a:srgbClr val="A4A3A4"/>
          </p15:clr>
        </p15:guide>
        <p15:guide id="4" orient="horz" pos="489" userDrawn="1">
          <p15:clr>
            <a:srgbClr val="A4A3A4"/>
          </p15:clr>
        </p15:guide>
        <p15:guide id="5" pos="391" userDrawn="1">
          <p15:clr>
            <a:srgbClr val="A4A3A4"/>
          </p15:clr>
        </p15:guide>
        <p15:guide id="6" pos="5389" userDrawn="1">
          <p15:clr>
            <a:srgbClr val="A4A3A4"/>
          </p15:clr>
        </p15:guide>
        <p15:guide id="7" pos="2879" userDrawn="1">
          <p15:clr>
            <a:srgbClr val="A4A3A4"/>
          </p15:clr>
        </p15:guide>
        <p15:guide id="8" pos="3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800"/>
    <a:srgbClr val="F20C3D"/>
    <a:srgbClr val="1D2563"/>
    <a:srgbClr val="AB1738"/>
    <a:srgbClr val="F31948"/>
    <a:srgbClr val="FF0066"/>
    <a:srgbClr val="CC0066"/>
    <a:srgbClr val="333333"/>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593" autoAdjust="0"/>
    <p:restoredTop sz="93817" autoAdjust="0"/>
  </p:normalViewPr>
  <p:slideViewPr>
    <p:cSldViewPr snapToGrid="0">
      <p:cViewPr varScale="1">
        <p:scale>
          <a:sx n="83" d="100"/>
          <a:sy n="83" d="100"/>
        </p:scale>
        <p:origin x="1140" y="60"/>
      </p:cViewPr>
      <p:guideLst>
        <p:guide orient="horz" pos="1620"/>
        <p:guide orient="horz" pos="3026"/>
        <p:guide orient="horz" pos="846"/>
        <p:guide orient="horz" pos="489"/>
        <p:guide pos="391"/>
        <p:guide pos="5389"/>
        <p:guide pos="2879"/>
        <p:guide pos="327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34" d="100"/>
          <a:sy n="134" d="100"/>
        </p:scale>
        <p:origin x="580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 Id="rId4" Type="http://schemas.openxmlformats.org/officeDocument/2006/relationships/image" Target="../media/image20.gif"/></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 Id="rId4" Type="http://schemas.openxmlformats.org/officeDocument/2006/relationships/image" Target="../media/image20.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36837-4BED-44E9-B228-36C3F9A6F8C3}" type="doc">
      <dgm:prSet loTypeId="urn:microsoft.com/office/officeart/2005/8/layout/vList3" loCatId="list" qsTypeId="urn:microsoft.com/office/officeart/2005/8/quickstyle/simple1" qsCatId="simple" csTypeId="urn:microsoft.com/office/officeart/2005/8/colors/accent1_2" csCatId="accent1" phldr="1"/>
      <dgm:spPr/>
    </dgm:pt>
    <dgm:pt modelId="{E917FC25-2208-46EF-BA3E-5AE6DCBB33EE}">
      <dgm:prSet phldrT="[Text]"/>
      <dgm:spPr>
        <a:solidFill>
          <a:srgbClr val="96A800"/>
        </a:solidFill>
      </dgm:spPr>
      <dgm:t>
        <a:bodyPr/>
        <a:lstStyle/>
        <a:p>
          <a:r>
            <a:rPr lang="en-GB" b="1" dirty="0">
              <a:latin typeface="Arial" panose="020B0604020202020204" pitchFamily="34" charset="0"/>
              <a:cs typeface="Arial" panose="020B0604020202020204" pitchFamily="34" charset="0"/>
            </a:rPr>
            <a:t>Physical abuse</a:t>
          </a:r>
        </a:p>
      </dgm:t>
    </dgm:pt>
    <dgm:pt modelId="{24B3A0F1-E581-49F3-80A7-C6E62E7FD61C}" type="parTrans" cxnId="{B6637C68-1235-4EB7-B42D-11F56FAF0BAB}">
      <dgm:prSet/>
      <dgm:spPr/>
      <dgm:t>
        <a:bodyPr/>
        <a:lstStyle/>
        <a:p>
          <a:endParaRPr lang="en-GB"/>
        </a:p>
      </dgm:t>
    </dgm:pt>
    <dgm:pt modelId="{125CCAEE-E9A7-4A39-83E2-71FE0A3EB7A9}" type="sibTrans" cxnId="{B6637C68-1235-4EB7-B42D-11F56FAF0BAB}">
      <dgm:prSet/>
      <dgm:spPr/>
      <dgm:t>
        <a:bodyPr/>
        <a:lstStyle/>
        <a:p>
          <a:endParaRPr lang="en-GB"/>
        </a:p>
      </dgm:t>
    </dgm:pt>
    <dgm:pt modelId="{61147C2A-63E7-4698-B135-45C62F62C4CE}">
      <dgm:prSet phldrT="[Text]"/>
      <dgm:spPr>
        <a:solidFill>
          <a:srgbClr val="96A800"/>
        </a:solidFill>
      </dgm:spPr>
      <dgm:t>
        <a:bodyPr/>
        <a:lstStyle/>
        <a:p>
          <a:r>
            <a:rPr lang="en-GB" b="1" dirty="0">
              <a:latin typeface="Arial" panose="020B0604020202020204" pitchFamily="34" charset="0"/>
              <a:cs typeface="Arial" panose="020B0604020202020204" pitchFamily="34" charset="0"/>
            </a:rPr>
            <a:t>Emotional abuse </a:t>
          </a:r>
        </a:p>
      </dgm:t>
    </dgm:pt>
    <dgm:pt modelId="{35A27D1E-E232-432F-9A9B-B25E23EAD484}" type="parTrans" cxnId="{8CC37807-1193-4730-8B9F-3F67AD367C31}">
      <dgm:prSet/>
      <dgm:spPr/>
      <dgm:t>
        <a:bodyPr/>
        <a:lstStyle/>
        <a:p>
          <a:endParaRPr lang="en-GB"/>
        </a:p>
      </dgm:t>
    </dgm:pt>
    <dgm:pt modelId="{C02D9FE1-592F-43F2-BB49-9218F00E05E0}" type="sibTrans" cxnId="{8CC37807-1193-4730-8B9F-3F67AD367C31}">
      <dgm:prSet/>
      <dgm:spPr/>
      <dgm:t>
        <a:bodyPr/>
        <a:lstStyle/>
        <a:p>
          <a:endParaRPr lang="en-GB"/>
        </a:p>
      </dgm:t>
    </dgm:pt>
    <dgm:pt modelId="{D1C70EA8-40AC-4DB5-8A25-1E16CCF65266}">
      <dgm:prSet phldrT="[Text]"/>
      <dgm:spPr>
        <a:solidFill>
          <a:srgbClr val="96A800"/>
        </a:solidFill>
      </dgm:spPr>
      <dgm:t>
        <a:bodyPr/>
        <a:lstStyle/>
        <a:p>
          <a:r>
            <a:rPr lang="en-GB" b="1" dirty="0">
              <a:latin typeface="Arial" panose="020B0604020202020204" pitchFamily="34" charset="0"/>
              <a:cs typeface="Arial" panose="020B0604020202020204" pitchFamily="34" charset="0"/>
            </a:rPr>
            <a:t>Neglect</a:t>
          </a:r>
        </a:p>
      </dgm:t>
    </dgm:pt>
    <dgm:pt modelId="{432B9BEB-C254-43CF-80FC-4E704EAF6386}" type="parTrans" cxnId="{E8576493-5A65-4303-B572-B14194A832FF}">
      <dgm:prSet/>
      <dgm:spPr/>
      <dgm:t>
        <a:bodyPr/>
        <a:lstStyle/>
        <a:p>
          <a:endParaRPr lang="en-GB"/>
        </a:p>
      </dgm:t>
    </dgm:pt>
    <dgm:pt modelId="{1F1547A7-6342-46B9-B497-FB3423662C04}" type="sibTrans" cxnId="{E8576493-5A65-4303-B572-B14194A832FF}">
      <dgm:prSet/>
      <dgm:spPr/>
      <dgm:t>
        <a:bodyPr/>
        <a:lstStyle/>
        <a:p>
          <a:endParaRPr lang="en-GB"/>
        </a:p>
      </dgm:t>
    </dgm:pt>
    <dgm:pt modelId="{9C5D3315-DC15-4A7C-83A5-7A287B304EB9}">
      <dgm:prSet/>
      <dgm:spPr>
        <a:solidFill>
          <a:srgbClr val="96A800"/>
        </a:solidFill>
      </dgm:spPr>
      <dgm:t>
        <a:bodyPr/>
        <a:lstStyle/>
        <a:p>
          <a:r>
            <a:rPr lang="en-GB" b="1" dirty="0">
              <a:latin typeface="Arial" panose="020B0604020202020204" pitchFamily="34" charset="0"/>
              <a:cs typeface="Arial" panose="020B0604020202020204" pitchFamily="34" charset="0"/>
            </a:rPr>
            <a:t>Sexual abuse </a:t>
          </a:r>
        </a:p>
      </dgm:t>
    </dgm:pt>
    <dgm:pt modelId="{89AC6188-E751-4E33-9E12-28DFE86D5491}" type="parTrans" cxnId="{1BCECD6E-925A-4A4C-A2A0-9FFB21129318}">
      <dgm:prSet/>
      <dgm:spPr/>
      <dgm:t>
        <a:bodyPr/>
        <a:lstStyle/>
        <a:p>
          <a:endParaRPr lang="en-GB"/>
        </a:p>
      </dgm:t>
    </dgm:pt>
    <dgm:pt modelId="{4BA9C72D-501A-4D9D-823B-39465C7568A8}" type="sibTrans" cxnId="{1BCECD6E-925A-4A4C-A2A0-9FFB21129318}">
      <dgm:prSet/>
      <dgm:spPr/>
      <dgm:t>
        <a:bodyPr/>
        <a:lstStyle/>
        <a:p>
          <a:endParaRPr lang="en-GB"/>
        </a:p>
      </dgm:t>
    </dgm:pt>
    <dgm:pt modelId="{FCA368A1-3070-4DEF-8C5D-F7CADF47AE7F}" type="pres">
      <dgm:prSet presAssocID="{7DA36837-4BED-44E9-B228-36C3F9A6F8C3}" presName="linearFlow" presStyleCnt="0">
        <dgm:presLayoutVars>
          <dgm:dir/>
          <dgm:resizeHandles val="exact"/>
        </dgm:presLayoutVars>
      </dgm:prSet>
      <dgm:spPr/>
    </dgm:pt>
    <dgm:pt modelId="{76F82831-4A81-413F-ABEE-E4F709827BD4}" type="pres">
      <dgm:prSet presAssocID="{E917FC25-2208-46EF-BA3E-5AE6DCBB33EE}" presName="composite" presStyleCnt="0"/>
      <dgm:spPr/>
    </dgm:pt>
    <dgm:pt modelId="{B8FE7C93-0AB4-49D8-BD6C-251D9B7133DA}" type="pres">
      <dgm:prSet presAssocID="{E917FC25-2208-46EF-BA3E-5AE6DCBB33EE}" presName="imgShp" presStyleLbl="fgImgPlace1" presStyleIdx="0" presStyleCnt="4" custScaleX="234000" custScaleY="199480" custLinFactNeighborX="-4060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solidFill>
            <a:srgbClr val="96A800"/>
          </a:solidFill>
        </a:ln>
      </dgm:spPr>
    </dgm:pt>
    <dgm:pt modelId="{DE1486FC-1F88-4B60-B0D3-640503DB4048}" type="pres">
      <dgm:prSet presAssocID="{E917FC25-2208-46EF-BA3E-5AE6DCBB33EE}" presName="txShp" presStyleLbl="node1" presStyleIdx="0" presStyleCnt="4" custScaleX="114011" custLinFactNeighborX="9406" custLinFactNeighborY="2364">
        <dgm:presLayoutVars>
          <dgm:bulletEnabled val="1"/>
        </dgm:presLayoutVars>
      </dgm:prSet>
      <dgm:spPr/>
    </dgm:pt>
    <dgm:pt modelId="{D52FB440-8CEE-46B2-9195-1A1A70AC900C}" type="pres">
      <dgm:prSet presAssocID="{125CCAEE-E9A7-4A39-83E2-71FE0A3EB7A9}" presName="spacing" presStyleCnt="0"/>
      <dgm:spPr/>
    </dgm:pt>
    <dgm:pt modelId="{4B9B91B1-C374-403F-B073-0C4EF3FEAE3A}" type="pres">
      <dgm:prSet presAssocID="{61147C2A-63E7-4698-B135-45C62F62C4CE}" presName="composite" presStyleCnt="0"/>
      <dgm:spPr/>
    </dgm:pt>
    <dgm:pt modelId="{E3F5B4D6-6625-424D-829D-980E3C406D27}" type="pres">
      <dgm:prSet presAssocID="{61147C2A-63E7-4698-B135-45C62F62C4CE}" presName="imgShp" presStyleLbl="fgImgPlace1" presStyleIdx="1" presStyleCnt="4" custScaleX="220305" custScaleY="188499" custLinFactNeighborX="-2436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a:solidFill>
            <a:srgbClr val="96A800"/>
          </a:solidFill>
        </a:ln>
      </dgm:spPr>
    </dgm:pt>
    <dgm:pt modelId="{8B504B65-7642-4FA3-8A20-0E8852C40F19}" type="pres">
      <dgm:prSet presAssocID="{61147C2A-63E7-4698-B135-45C62F62C4CE}" presName="txShp" presStyleLbl="node1" presStyleIdx="1" presStyleCnt="4" custScaleX="115005" custLinFactNeighborX="15676" custLinFactNeighborY="2364">
        <dgm:presLayoutVars>
          <dgm:bulletEnabled val="1"/>
        </dgm:presLayoutVars>
      </dgm:prSet>
      <dgm:spPr/>
    </dgm:pt>
    <dgm:pt modelId="{25258BCA-CBB3-4ABE-AB6F-6CE0B3DE7F53}" type="pres">
      <dgm:prSet presAssocID="{C02D9FE1-592F-43F2-BB49-9218F00E05E0}" presName="spacing" presStyleCnt="0"/>
      <dgm:spPr/>
    </dgm:pt>
    <dgm:pt modelId="{70662946-5DD6-4711-A833-48A33D320D71}" type="pres">
      <dgm:prSet presAssocID="{D1C70EA8-40AC-4DB5-8A25-1E16CCF65266}" presName="composite" presStyleCnt="0"/>
      <dgm:spPr/>
    </dgm:pt>
    <dgm:pt modelId="{F6494D52-10DC-4B06-B406-8E38BA0FCE99}" type="pres">
      <dgm:prSet presAssocID="{D1C70EA8-40AC-4DB5-8A25-1E16CCF65266}" presName="imgShp" presStyleLbl="fgImgPlace1" presStyleIdx="2" presStyleCnt="4" custScaleX="229013" custScaleY="194965" custLinFactNeighborX="-17063" custLinFactNeighborY="15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solidFill>
            <a:srgbClr val="96A800"/>
          </a:solidFill>
          <a:prstDash val="solid"/>
        </a:ln>
      </dgm:spPr>
    </dgm:pt>
    <dgm:pt modelId="{9510338F-349F-4CDE-AFBF-68CAD753D2AF}" type="pres">
      <dgm:prSet presAssocID="{D1C70EA8-40AC-4DB5-8A25-1E16CCF65266}" presName="txShp" presStyleLbl="node1" presStyleIdx="2" presStyleCnt="4" custScaleX="115868" custLinFactNeighborX="16373" custLinFactNeighborY="3547">
        <dgm:presLayoutVars>
          <dgm:bulletEnabled val="1"/>
        </dgm:presLayoutVars>
      </dgm:prSet>
      <dgm:spPr/>
    </dgm:pt>
    <dgm:pt modelId="{AB9DF227-FA27-4530-9CC5-775688ECE8B5}" type="pres">
      <dgm:prSet presAssocID="{1F1547A7-6342-46B9-B497-FB3423662C04}" presName="spacing" presStyleCnt="0"/>
      <dgm:spPr/>
    </dgm:pt>
    <dgm:pt modelId="{D9D27369-EA46-4FFB-801F-4197E08FAD06}" type="pres">
      <dgm:prSet presAssocID="{9C5D3315-DC15-4A7C-83A5-7A287B304EB9}" presName="composite" presStyleCnt="0"/>
      <dgm:spPr/>
    </dgm:pt>
    <dgm:pt modelId="{F78790D2-CB57-43AB-A241-C5780FBDAB14}" type="pres">
      <dgm:prSet presAssocID="{9C5D3315-DC15-4A7C-83A5-7A287B304EB9}" presName="imgShp" presStyleLbl="fgImgPlace1" presStyleIdx="3" presStyleCnt="4" custScaleX="229513" custScaleY="208901" custLinFactNeighborX="-20232"/>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a:solidFill>
            <a:srgbClr val="96A800"/>
          </a:solidFill>
          <a:prstDash val="solid"/>
        </a:ln>
      </dgm:spPr>
    </dgm:pt>
    <dgm:pt modelId="{8BF5D5CE-5AE5-493E-8391-BCE7EE511A8B}" type="pres">
      <dgm:prSet presAssocID="{9C5D3315-DC15-4A7C-83A5-7A287B304EB9}" presName="txShp" presStyleLbl="node1" presStyleIdx="3" presStyleCnt="4" custScaleX="122138" custLinFactNeighborX="17418">
        <dgm:presLayoutVars>
          <dgm:bulletEnabled val="1"/>
        </dgm:presLayoutVars>
      </dgm:prSet>
      <dgm:spPr/>
    </dgm:pt>
  </dgm:ptLst>
  <dgm:cxnLst>
    <dgm:cxn modelId="{8CC37807-1193-4730-8B9F-3F67AD367C31}" srcId="{7DA36837-4BED-44E9-B228-36C3F9A6F8C3}" destId="{61147C2A-63E7-4698-B135-45C62F62C4CE}" srcOrd="1" destOrd="0" parTransId="{35A27D1E-E232-432F-9A9B-B25E23EAD484}" sibTransId="{C02D9FE1-592F-43F2-BB49-9218F00E05E0}"/>
    <dgm:cxn modelId="{75C70820-EFB1-47A9-A21E-75C9794975F8}" type="presOf" srcId="{D1C70EA8-40AC-4DB5-8A25-1E16CCF65266}" destId="{9510338F-349F-4CDE-AFBF-68CAD753D2AF}" srcOrd="0" destOrd="0" presId="urn:microsoft.com/office/officeart/2005/8/layout/vList3"/>
    <dgm:cxn modelId="{74109847-9D1E-460F-B60B-469FFD5A2E97}" type="presOf" srcId="{E917FC25-2208-46EF-BA3E-5AE6DCBB33EE}" destId="{DE1486FC-1F88-4B60-B0D3-640503DB4048}" srcOrd="0" destOrd="0" presId="urn:microsoft.com/office/officeart/2005/8/layout/vList3"/>
    <dgm:cxn modelId="{B6637C68-1235-4EB7-B42D-11F56FAF0BAB}" srcId="{7DA36837-4BED-44E9-B228-36C3F9A6F8C3}" destId="{E917FC25-2208-46EF-BA3E-5AE6DCBB33EE}" srcOrd="0" destOrd="0" parTransId="{24B3A0F1-E581-49F3-80A7-C6E62E7FD61C}" sibTransId="{125CCAEE-E9A7-4A39-83E2-71FE0A3EB7A9}"/>
    <dgm:cxn modelId="{1BCECD6E-925A-4A4C-A2A0-9FFB21129318}" srcId="{7DA36837-4BED-44E9-B228-36C3F9A6F8C3}" destId="{9C5D3315-DC15-4A7C-83A5-7A287B304EB9}" srcOrd="3" destOrd="0" parTransId="{89AC6188-E751-4E33-9E12-28DFE86D5491}" sibTransId="{4BA9C72D-501A-4D9D-823B-39465C7568A8}"/>
    <dgm:cxn modelId="{AE2F7957-76D8-4B3B-8CCE-B905B431DE1F}" type="presOf" srcId="{7DA36837-4BED-44E9-B228-36C3F9A6F8C3}" destId="{FCA368A1-3070-4DEF-8C5D-F7CADF47AE7F}" srcOrd="0" destOrd="0" presId="urn:microsoft.com/office/officeart/2005/8/layout/vList3"/>
    <dgm:cxn modelId="{E8576493-5A65-4303-B572-B14194A832FF}" srcId="{7DA36837-4BED-44E9-B228-36C3F9A6F8C3}" destId="{D1C70EA8-40AC-4DB5-8A25-1E16CCF65266}" srcOrd="2" destOrd="0" parTransId="{432B9BEB-C254-43CF-80FC-4E704EAF6386}" sibTransId="{1F1547A7-6342-46B9-B497-FB3423662C04}"/>
    <dgm:cxn modelId="{A8EC9BA1-6AEA-4115-A6D9-7E10F91A3E6D}" type="presOf" srcId="{61147C2A-63E7-4698-B135-45C62F62C4CE}" destId="{8B504B65-7642-4FA3-8A20-0E8852C40F19}" srcOrd="0" destOrd="0" presId="urn:microsoft.com/office/officeart/2005/8/layout/vList3"/>
    <dgm:cxn modelId="{1F185FF3-243E-45A0-99F3-EBDB47D5C46D}" type="presOf" srcId="{9C5D3315-DC15-4A7C-83A5-7A287B304EB9}" destId="{8BF5D5CE-5AE5-493E-8391-BCE7EE511A8B}" srcOrd="0" destOrd="0" presId="urn:microsoft.com/office/officeart/2005/8/layout/vList3"/>
    <dgm:cxn modelId="{0F488189-9AF7-4252-B840-A0658C11A8C1}" type="presParOf" srcId="{FCA368A1-3070-4DEF-8C5D-F7CADF47AE7F}" destId="{76F82831-4A81-413F-ABEE-E4F709827BD4}" srcOrd="0" destOrd="0" presId="urn:microsoft.com/office/officeart/2005/8/layout/vList3"/>
    <dgm:cxn modelId="{3DADAEBE-A855-4946-B3EF-FF3513445A38}" type="presParOf" srcId="{76F82831-4A81-413F-ABEE-E4F709827BD4}" destId="{B8FE7C93-0AB4-49D8-BD6C-251D9B7133DA}" srcOrd="0" destOrd="0" presId="urn:microsoft.com/office/officeart/2005/8/layout/vList3"/>
    <dgm:cxn modelId="{82409EE5-B7EA-4BB1-A97C-8E46920F7D9F}" type="presParOf" srcId="{76F82831-4A81-413F-ABEE-E4F709827BD4}" destId="{DE1486FC-1F88-4B60-B0D3-640503DB4048}" srcOrd="1" destOrd="0" presId="urn:microsoft.com/office/officeart/2005/8/layout/vList3"/>
    <dgm:cxn modelId="{0B81AC09-A28F-4C0C-A758-59348B0175B4}" type="presParOf" srcId="{FCA368A1-3070-4DEF-8C5D-F7CADF47AE7F}" destId="{D52FB440-8CEE-46B2-9195-1A1A70AC900C}" srcOrd="1" destOrd="0" presId="urn:microsoft.com/office/officeart/2005/8/layout/vList3"/>
    <dgm:cxn modelId="{ADE8B16B-BE5E-4F91-9DD1-D02F2187C864}" type="presParOf" srcId="{FCA368A1-3070-4DEF-8C5D-F7CADF47AE7F}" destId="{4B9B91B1-C374-403F-B073-0C4EF3FEAE3A}" srcOrd="2" destOrd="0" presId="urn:microsoft.com/office/officeart/2005/8/layout/vList3"/>
    <dgm:cxn modelId="{384E094C-C7AB-4E50-9EEE-37BB6A85A29A}" type="presParOf" srcId="{4B9B91B1-C374-403F-B073-0C4EF3FEAE3A}" destId="{E3F5B4D6-6625-424D-829D-980E3C406D27}" srcOrd="0" destOrd="0" presId="urn:microsoft.com/office/officeart/2005/8/layout/vList3"/>
    <dgm:cxn modelId="{365DB15F-136C-4FF4-919E-E9BBB63796B2}" type="presParOf" srcId="{4B9B91B1-C374-403F-B073-0C4EF3FEAE3A}" destId="{8B504B65-7642-4FA3-8A20-0E8852C40F19}" srcOrd="1" destOrd="0" presId="urn:microsoft.com/office/officeart/2005/8/layout/vList3"/>
    <dgm:cxn modelId="{50336E25-FFE6-4F50-AB13-C2A1DB7643E0}" type="presParOf" srcId="{FCA368A1-3070-4DEF-8C5D-F7CADF47AE7F}" destId="{25258BCA-CBB3-4ABE-AB6F-6CE0B3DE7F53}" srcOrd="3" destOrd="0" presId="urn:microsoft.com/office/officeart/2005/8/layout/vList3"/>
    <dgm:cxn modelId="{4F38406E-3DFA-4427-AFEF-C476105314FC}" type="presParOf" srcId="{FCA368A1-3070-4DEF-8C5D-F7CADF47AE7F}" destId="{70662946-5DD6-4711-A833-48A33D320D71}" srcOrd="4" destOrd="0" presId="urn:microsoft.com/office/officeart/2005/8/layout/vList3"/>
    <dgm:cxn modelId="{3DD33395-8955-4014-9683-D8F92F575860}" type="presParOf" srcId="{70662946-5DD6-4711-A833-48A33D320D71}" destId="{F6494D52-10DC-4B06-B406-8E38BA0FCE99}" srcOrd="0" destOrd="0" presId="urn:microsoft.com/office/officeart/2005/8/layout/vList3"/>
    <dgm:cxn modelId="{D2BDC2F3-66C1-405C-9A16-C4346743C103}" type="presParOf" srcId="{70662946-5DD6-4711-A833-48A33D320D71}" destId="{9510338F-349F-4CDE-AFBF-68CAD753D2AF}" srcOrd="1" destOrd="0" presId="urn:microsoft.com/office/officeart/2005/8/layout/vList3"/>
    <dgm:cxn modelId="{3B821282-4C23-41B7-9EF9-7046C506A0FA}" type="presParOf" srcId="{FCA368A1-3070-4DEF-8C5D-F7CADF47AE7F}" destId="{AB9DF227-FA27-4530-9CC5-775688ECE8B5}" srcOrd="5" destOrd="0" presId="urn:microsoft.com/office/officeart/2005/8/layout/vList3"/>
    <dgm:cxn modelId="{65DE20E3-D705-48F0-A9B6-673BC55094E0}" type="presParOf" srcId="{FCA368A1-3070-4DEF-8C5D-F7CADF47AE7F}" destId="{D9D27369-EA46-4FFB-801F-4197E08FAD06}" srcOrd="6" destOrd="0" presId="urn:microsoft.com/office/officeart/2005/8/layout/vList3"/>
    <dgm:cxn modelId="{CC229043-20A3-45ED-B4C9-7E427C117B03}" type="presParOf" srcId="{D9D27369-EA46-4FFB-801F-4197E08FAD06}" destId="{F78790D2-CB57-43AB-A241-C5780FBDAB14}" srcOrd="0" destOrd="0" presId="urn:microsoft.com/office/officeart/2005/8/layout/vList3"/>
    <dgm:cxn modelId="{603DFD1B-F919-40EC-AA19-179D2CC5F625}" type="presParOf" srcId="{D9D27369-EA46-4FFB-801F-4197E08FAD06}" destId="{8BF5D5CE-5AE5-493E-8391-BCE7EE511A8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486FC-1F88-4B60-B0D3-640503DB4048}">
      <dsp:nvSpPr>
        <dsp:cNvPr id="0" name=""/>
        <dsp:cNvSpPr/>
      </dsp:nvSpPr>
      <dsp:spPr>
        <a:xfrm rot="10800000">
          <a:off x="895905" y="196455"/>
          <a:ext cx="3206390" cy="373556"/>
        </a:xfrm>
        <a:prstGeom prst="homePlate">
          <a:avLst/>
        </a:prstGeom>
        <a:solidFill>
          <a:srgbClr val="96A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728"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Physical abuse</a:t>
          </a:r>
        </a:p>
      </dsp:txBody>
      <dsp:txXfrm rot="10800000">
        <a:off x="989294" y="196455"/>
        <a:ext cx="3113001" cy="373556"/>
      </dsp:txXfrm>
    </dsp:sp>
    <dsp:sp modelId="{B8FE7C93-0AB4-49D8-BD6C-251D9B7133DA}">
      <dsp:nvSpPr>
        <dsp:cNvPr id="0" name=""/>
        <dsp:cNvSpPr/>
      </dsp:nvSpPr>
      <dsp:spPr>
        <a:xfrm>
          <a:off x="239658" y="1817"/>
          <a:ext cx="874122" cy="7451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rgbClr val="96A800"/>
          </a:solidFill>
          <a:prstDash val="solid"/>
        </a:ln>
        <a:effectLst/>
      </dsp:spPr>
      <dsp:style>
        <a:lnRef idx="2">
          <a:scrgbClr r="0" g="0" b="0"/>
        </a:lnRef>
        <a:fillRef idx="1">
          <a:scrgbClr r="0" g="0" b="0"/>
        </a:fillRef>
        <a:effectRef idx="0">
          <a:scrgbClr r="0" g="0" b="0"/>
        </a:effectRef>
        <a:fontRef idx="minor"/>
      </dsp:style>
    </dsp:sp>
    <dsp:sp modelId="{8B504B65-7642-4FA3-8A20-0E8852C40F19}">
      <dsp:nvSpPr>
        <dsp:cNvPr id="0" name=""/>
        <dsp:cNvSpPr/>
      </dsp:nvSpPr>
      <dsp:spPr>
        <a:xfrm rot="10800000">
          <a:off x="994755" y="1032625"/>
          <a:ext cx="3234344" cy="373556"/>
        </a:xfrm>
        <a:prstGeom prst="homePlate">
          <a:avLst/>
        </a:prstGeom>
        <a:solidFill>
          <a:srgbClr val="96A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728"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Emotional abuse </a:t>
          </a:r>
        </a:p>
      </dsp:txBody>
      <dsp:txXfrm rot="10800000">
        <a:off x="1088144" y="1032625"/>
        <a:ext cx="3140955" cy="373556"/>
      </dsp:txXfrm>
    </dsp:sp>
    <dsp:sp modelId="{E3F5B4D6-6625-424D-829D-980E3C406D27}">
      <dsp:nvSpPr>
        <dsp:cNvPr id="0" name=""/>
        <dsp:cNvSpPr/>
      </dsp:nvSpPr>
      <dsp:spPr>
        <a:xfrm>
          <a:off x="306128" y="858497"/>
          <a:ext cx="822964" cy="70415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w="25400" cap="flat" cmpd="sng" algn="ctr">
          <a:solidFill>
            <a:srgbClr val="96A800"/>
          </a:solidFill>
          <a:prstDash val="solid"/>
        </a:ln>
        <a:effectLst/>
      </dsp:spPr>
      <dsp:style>
        <a:lnRef idx="2">
          <a:scrgbClr r="0" g="0" b="0"/>
        </a:lnRef>
        <a:fillRef idx="1">
          <a:scrgbClr r="0" g="0" b="0"/>
        </a:fillRef>
        <a:effectRef idx="0">
          <a:scrgbClr r="0" g="0" b="0"/>
        </a:effectRef>
        <a:fontRef idx="minor"/>
      </dsp:style>
    </dsp:sp>
    <dsp:sp modelId="{9510338F-349F-4CDE-AFBF-68CAD753D2AF}">
      <dsp:nvSpPr>
        <dsp:cNvPr id="0" name=""/>
        <dsp:cNvSpPr/>
      </dsp:nvSpPr>
      <dsp:spPr>
        <a:xfrm rot="10800000">
          <a:off x="970484" y="1864781"/>
          <a:ext cx="3258615" cy="373556"/>
        </a:xfrm>
        <a:prstGeom prst="homePlate">
          <a:avLst/>
        </a:prstGeom>
        <a:solidFill>
          <a:srgbClr val="96A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728"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Neglect</a:t>
          </a:r>
        </a:p>
      </dsp:txBody>
      <dsp:txXfrm rot="10800000">
        <a:off x="1063873" y="1864781"/>
        <a:ext cx="3165226" cy="373556"/>
      </dsp:txXfrm>
    </dsp:sp>
    <dsp:sp modelId="{F6494D52-10DC-4B06-B406-8E38BA0FCE99}">
      <dsp:nvSpPr>
        <dsp:cNvPr id="0" name=""/>
        <dsp:cNvSpPr/>
      </dsp:nvSpPr>
      <dsp:spPr>
        <a:xfrm>
          <a:off x="319194" y="1679951"/>
          <a:ext cx="855493" cy="7283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rgbClr val="96A800"/>
          </a:solidFill>
          <a:prstDash val="solid"/>
        </a:ln>
        <a:effectLst/>
      </dsp:spPr>
      <dsp:style>
        <a:lnRef idx="2">
          <a:scrgbClr r="0" g="0" b="0"/>
        </a:lnRef>
        <a:fillRef idx="1">
          <a:scrgbClr r="0" g="0" b="0"/>
        </a:fillRef>
        <a:effectRef idx="0">
          <a:scrgbClr r="0" g="0" b="0"/>
        </a:effectRef>
        <a:fontRef idx="minor"/>
      </dsp:style>
    </dsp:sp>
    <dsp:sp modelId="{8BF5D5CE-5AE5-493E-8391-BCE7EE511A8B}">
      <dsp:nvSpPr>
        <dsp:cNvPr id="0" name=""/>
        <dsp:cNvSpPr/>
      </dsp:nvSpPr>
      <dsp:spPr>
        <a:xfrm rot="10800000">
          <a:off x="794150" y="2717375"/>
          <a:ext cx="3434949" cy="373556"/>
        </a:xfrm>
        <a:prstGeom prst="homePlate">
          <a:avLst/>
        </a:prstGeom>
        <a:solidFill>
          <a:srgbClr val="96A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728"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Sexual abuse </a:t>
          </a:r>
        </a:p>
      </dsp:txBody>
      <dsp:txXfrm rot="10800000">
        <a:off x="887539" y="2717375"/>
        <a:ext cx="3341560" cy="373556"/>
      </dsp:txXfrm>
    </dsp:sp>
    <dsp:sp modelId="{F78790D2-CB57-43AB-A241-C5780FBDAB14}">
      <dsp:nvSpPr>
        <dsp:cNvPr id="0" name=""/>
        <dsp:cNvSpPr/>
      </dsp:nvSpPr>
      <dsp:spPr>
        <a:xfrm>
          <a:off x="262806" y="2513972"/>
          <a:ext cx="857361" cy="7803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w="25400" cap="flat" cmpd="sng" algn="ctr">
          <a:solidFill>
            <a:srgbClr val="96A8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ACD920-19DE-C54A-89D3-A46460DDB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2C213D-BBD9-BF40-B767-175978F657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2A0F33-0E81-DB45-A58F-5B348D0D9761}" type="datetimeFigureOut">
              <a:rPr lang="en-GB" smtClean="0"/>
              <a:t>12/08/2019</a:t>
            </a:fld>
            <a:endParaRPr lang="en-GB" dirty="0"/>
          </a:p>
        </p:txBody>
      </p:sp>
      <p:sp>
        <p:nvSpPr>
          <p:cNvPr id="4" name="Footer Placeholder 3">
            <a:extLst>
              <a:ext uri="{FF2B5EF4-FFF2-40B4-BE49-F238E27FC236}">
                <a16:creationId xmlns:a16="http://schemas.microsoft.com/office/drawing/2014/main" id="{E8235637-9C39-9A4D-8CE1-0CFF432464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C9E51F3-C3FF-9F45-BF69-30A74E0F05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EFFD2-6387-2741-B66A-DB598D344E28}" type="slidenum">
              <a:rPr lang="en-GB" smtClean="0"/>
              <a:t>‹#›</a:t>
            </a:fld>
            <a:endParaRPr lang="en-GB" dirty="0"/>
          </a:p>
        </p:txBody>
      </p:sp>
    </p:spTree>
    <p:extLst>
      <p:ext uri="{BB962C8B-B14F-4D97-AF65-F5344CB8AC3E}">
        <p14:creationId xmlns:p14="http://schemas.microsoft.com/office/powerpoint/2010/main" val="38553806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3T23:09:09.054"/>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3T23:09:25.1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23T23:09:34.2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D202C-8C77-5C48-B7E4-BA18B0791739}" type="datetimeFigureOut">
              <a:rPr lang="en-GB" smtClean="0"/>
              <a:t>12/08/2019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FFB81-7E2C-3749-B71C-8A7E9E574748}" type="slidenum">
              <a:rPr lang="en-GB" smtClean="0"/>
              <a:t>‹#›</a:t>
            </a:fld>
            <a:endParaRPr lang="en-GB" dirty="0"/>
          </a:p>
        </p:txBody>
      </p:sp>
    </p:spTree>
    <p:extLst>
      <p:ext uri="{BB962C8B-B14F-4D97-AF65-F5344CB8AC3E}">
        <p14:creationId xmlns:p14="http://schemas.microsoft.com/office/powerpoint/2010/main" val="294397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ertfordshire.gov.uk/childprotec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keepingchildrensafeineducation.co.uk/part_two_mang_sg.html?zoom_highlight=55"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hse.gov.uk/services/education/school-trips.pdf" TargetMode="External"/><Relationship Id="rId4" Type="http://schemas.openxmlformats.org/officeDocument/2006/relationships/hyperlink" Target="https://www.gov.uk/government/publications/health-and-safety-advice-for-schools/responsibilities-and-duties-for-school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keepingchildrensafeineducation.co.uk/part_two_mang_sg.html?zoom_highlight=55"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hse.gov.uk/services/education/school-trips.pdf" TargetMode="External"/><Relationship Id="rId4" Type="http://schemas.openxmlformats.org/officeDocument/2006/relationships/hyperlink" Target="https://www.gov.uk/government/publications/health-and-safety-advice-for-schools/responsibilities-and-duties-for-school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eepingchildrensafeineducation.co.uk/part_two_mang_sg.html?zoom_highlight=55"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hse.gov.uk/services/education/school-trips.pdf" TargetMode="External"/><Relationship Id="rId4" Type="http://schemas.openxmlformats.org/officeDocument/2006/relationships/hyperlink" Target="https://www.gov.uk/government/publications/health-and-safety-advice-for-schools/responsibilities-and-duties-for-school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ertfordshire.gov.uk/familiesfirs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hertfordshire.gov.uk/familiesfirstpractitioner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keepingchildrensafeineducation.co.uk/part_two_mang_sg.html?zoom_highlight=55"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hse.gov.uk/services/education/school-trips.pdf" TargetMode="External"/><Relationship Id="rId4" Type="http://schemas.openxmlformats.org/officeDocument/2006/relationships/hyperlink" Target="https://www.gov.uk/government/publications/health-and-safety-advice-for-schools/responsibilities-and-duties-for-school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C03206C-585D-4DCB-88F6-E62730AA2FC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ECCDBEA-04D6-4F2C-95AF-7B2F03637B96}" type="slidenum">
              <a:rPr lang="en-GB" altLang="en-US"/>
              <a:pPr eaLnBrk="1" hangingPunct="1">
                <a:spcBef>
                  <a:spcPct val="0"/>
                </a:spcBef>
              </a:pPr>
              <a:t>1</a:t>
            </a:fld>
            <a:endParaRPr lang="en-GB" altLang="en-US" dirty="0"/>
          </a:p>
        </p:txBody>
      </p:sp>
      <p:sp>
        <p:nvSpPr>
          <p:cNvPr id="34819" name="Rectangle 2">
            <a:extLst>
              <a:ext uri="{FF2B5EF4-FFF2-40B4-BE49-F238E27FC236}">
                <a16:creationId xmlns:a16="http://schemas.microsoft.com/office/drawing/2014/main" id="{B0960154-911F-4830-84B3-3025C38470D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D1BA2DA-4CD3-4E5F-990D-B2BC4102CFF2}"/>
              </a:ext>
            </a:extLst>
          </p:cNvPr>
          <p:cNvSpPr>
            <a:spLocks noGrp="1" noChangeArrowheads="1"/>
          </p:cNvSpPr>
          <p:nvPr>
            <p:ph type="body" idx="1"/>
          </p:nvPr>
        </p:nvSpPr>
        <p:spPr>
          <a:xfrm>
            <a:off x="914400" y="4343400"/>
            <a:ext cx="5029200" cy="4114800"/>
          </a:xfrm>
          <a:noFill/>
        </p:spPr>
        <p:txBody>
          <a:bodyPr/>
          <a:lstStyle/>
          <a:p>
            <a:pPr eaLnBrk="1" hangingPunct="1"/>
            <a:r>
              <a:rPr lang="en-US" altLang="en-US" dirty="0">
                <a:latin typeface="Arial" panose="020B0604020202020204" pitchFamily="34" charset="0"/>
                <a:cs typeface="Arial" panose="020B0604020202020204" pitchFamily="34" charset="0"/>
              </a:rPr>
              <a:t>It is recommend that staff receive this induction within the first week of starting at the school. They should receive the Quick Reference Guide on their first day in the event that they have  a concern about a child.</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It is suggested that the DSP has copies of </a:t>
            </a:r>
            <a:r>
              <a:rPr lang="en-GB" altLang="en-US" sz="1400" dirty="0">
                <a:latin typeface="Arial" panose="020B0604020202020204" pitchFamily="34" charset="0"/>
                <a:cs typeface="Arial" panose="020B0604020202020204" pitchFamily="34" charset="0"/>
              </a:rPr>
              <a:t>the school child protection policy, Guidance for Safer Working Practice for Adults who work with Children and Young People in Education Settings (DCSF March 2009) and  ‘Safeguarding Quick Reference Guide’ </a:t>
            </a:r>
            <a:r>
              <a:rPr lang="en-GB" altLang="en-US" dirty="0">
                <a:latin typeface="Arial" panose="020B0604020202020204" pitchFamily="34" charset="0"/>
                <a:cs typeface="Arial" panose="020B0604020202020204" pitchFamily="34" charset="0"/>
              </a:rPr>
              <a:t>to hand for this induction session.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 record of induction for new staff / volunteers should be maintained by the DSP for auditing and inspection purposes.</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340CAD6-9501-41CB-9861-C28DB3BF75B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F440B48-888A-416D-AF67-BC7AD14ABD1A}" type="slidenum">
              <a:rPr lang="en-GB" altLang="en-US"/>
              <a:pPr eaLnBrk="1" hangingPunct="1">
                <a:spcBef>
                  <a:spcPct val="0"/>
                </a:spcBef>
              </a:pPr>
              <a:t>14</a:t>
            </a:fld>
            <a:endParaRPr lang="en-GB" altLang="en-US" dirty="0"/>
          </a:p>
        </p:txBody>
      </p:sp>
      <p:sp>
        <p:nvSpPr>
          <p:cNvPr id="39939" name="Rectangle 2">
            <a:extLst>
              <a:ext uri="{FF2B5EF4-FFF2-40B4-BE49-F238E27FC236}">
                <a16:creationId xmlns:a16="http://schemas.microsoft.com/office/drawing/2014/main" id="{D966F7A5-4D00-46F6-9507-7CD5D0491E7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6FE99A3-AAA0-46E3-8FB3-39D4841D4502}"/>
              </a:ext>
            </a:extLst>
          </p:cNvPr>
          <p:cNvSpPr>
            <a:spLocks noGrp="1" noChangeArrowheads="1"/>
          </p:cNvSpPr>
          <p:nvPr>
            <p:ph type="body" idx="1"/>
          </p:nvPr>
        </p:nvSpPr>
        <p:spPr>
          <a:xfrm>
            <a:off x="914400" y="4343400"/>
            <a:ext cx="5029200" cy="4114800"/>
          </a:xfrm>
          <a:noFill/>
        </p:spPr>
        <p:txBody>
          <a:bodyPr/>
          <a:lstStyle/>
          <a:p>
            <a:pPr eaLnBrk="1" hangingPunct="1">
              <a:lnSpc>
                <a:spcPct val="80000"/>
              </a:lnSpc>
            </a:pPr>
            <a:endParaRPr lang="en-US"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50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E791587-FC76-4BBA-B3C9-B0A96174995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4642D4B-A7DA-45FB-814A-4A59ACD7B2A7}"/>
              </a:ext>
            </a:extLst>
          </p:cNvPr>
          <p:cNvSpPr>
            <a:spLocks noGrp="1"/>
          </p:cNvSpPr>
          <p:nvPr>
            <p:ph type="body" idx="1"/>
          </p:nvPr>
        </p:nvSpPr>
        <p:spPr/>
        <p:txBody>
          <a:bodyPr/>
          <a:lstStyle/>
          <a:p>
            <a:pPr>
              <a:lnSpc>
                <a:spcPct val="75000"/>
              </a:lnSpc>
              <a:defRPr/>
            </a:pPr>
            <a:r>
              <a:rPr lang="en-GB" altLang="en-US" b="1" dirty="0">
                <a:solidFill>
                  <a:srgbClr val="0066FF"/>
                </a:solidFill>
              </a:rPr>
              <a:t>Physical contact</a:t>
            </a:r>
            <a:r>
              <a:rPr lang="en-GB" altLang="en-US" b="1" dirty="0">
                <a:solidFill>
                  <a:srgbClr val="000099"/>
                </a:solidFill>
              </a:rPr>
              <a:t>, including:</a:t>
            </a:r>
          </a:p>
          <a:p>
            <a:pPr>
              <a:lnSpc>
                <a:spcPct val="75000"/>
              </a:lnSpc>
              <a:defRPr/>
            </a:pPr>
            <a:endParaRPr lang="en-GB" altLang="en-US" b="1" dirty="0">
              <a:solidFill>
                <a:srgbClr val="000099"/>
              </a:solidFill>
            </a:endParaRPr>
          </a:p>
          <a:p>
            <a:pPr marL="285750" indent="-285750">
              <a:lnSpc>
                <a:spcPct val="75000"/>
              </a:lnSpc>
              <a:buFont typeface="Courier New" panose="02070309020205020404" pitchFamily="49" charset="0"/>
              <a:buChar char="o"/>
              <a:defRPr/>
            </a:pPr>
            <a:r>
              <a:rPr lang="en-GB" altLang="en-US" b="1" dirty="0">
                <a:solidFill>
                  <a:srgbClr val="000099"/>
                </a:solidFill>
              </a:rPr>
              <a:t>assault by penetration (for example, rape or oral sex) </a:t>
            </a:r>
          </a:p>
          <a:p>
            <a:pPr>
              <a:lnSpc>
                <a:spcPct val="75000"/>
              </a:lnSpc>
              <a:defRPr/>
            </a:pPr>
            <a:endParaRPr lang="en-GB" altLang="en-US" b="1" dirty="0">
              <a:solidFill>
                <a:srgbClr val="000099"/>
              </a:solidFill>
            </a:endParaRPr>
          </a:p>
          <a:p>
            <a:pPr marL="285750" indent="-285750">
              <a:lnSpc>
                <a:spcPct val="75000"/>
              </a:lnSpc>
              <a:buFont typeface="Courier New" panose="02070309020205020404" pitchFamily="49" charset="0"/>
              <a:buChar char="o"/>
              <a:defRPr/>
            </a:pPr>
            <a:r>
              <a:rPr lang="en-GB" altLang="en-US" b="1" dirty="0">
                <a:solidFill>
                  <a:srgbClr val="000099"/>
                </a:solidFill>
              </a:rPr>
              <a:t> non-penetrative acts such as masturbation, kissing, rubbing and touching outside of clothing. </a:t>
            </a:r>
          </a:p>
          <a:p>
            <a:pPr>
              <a:defRPr/>
            </a:pPr>
            <a:endParaRPr lang="en-GB" altLang="en-US" b="1" dirty="0">
              <a:solidFill>
                <a:srgbClr val="000099"/>
              </a:solidFill>
            </a:endParaRPr>
          </a:p>
          <a:p>
            <a:pPr>
              <a:defRPr/>
            </a:pPr>
            <a:r>
              <a:rPr lang="en-GB" altLang="en-US" b="1" dirty="0">
                <a:solidFill>
                  <a:srgbClr val="0066FF"/>
                </a:solidFill>
              </a:rPr>
              <a:t>Non-contact activities</a:t>
            </a:r>
            <a:r>
              <a:rPr lang="en-GB" altLang="en-US" b="1" dirty="0">
                <a:solidFill>
                  <a:srgbClr val="000099"/>
                </a:solidFill>
              </a:rPr>
              <a:t>, such as:</a:t>
            </a:r>
          </a:p>
          <a:p>
            <a:pPr>
              <a:defRPr/>
            </a:pPr>
            <a:endParaRPr lang="en-GB" altLang="en-US" b="1" dirty="0">
              <a:solidFill>
                <a:srgbClr val="000099"/>
              </a:solidFill>
            </a:endParaRPr>
          </a:p>
          <a:p>
            <a:pPr marL="285750" indent="-285750">
              <a:buFont typeface="Courier New" panose="02070309020205020404" pitchFamily="49" charset="0"/>
              <a:buChar char="o"/>
              <a:defRPr/>
            </a:pPr>
            <a:r>
              <a:rPr lang="en-GB" altLang="en-US" b="1" dirty="0">
                <a:solidFill>
                  <a:srgbClr val="000099"/>
                </a:solidFill>
              </a:rPr>
              <a:t> involving children in looking at, or in the production of sexual images</a:t>
            </a:r>
          </a:p>
          <a:p>
            <a:pPr marL="285750" indent="-285750">
              <a:buFont typeface="Courier New" panose="02070309020205020404" pitchFamily="49" charset="0"/>
              <a:buChar char="o"/>
              <a:defRPr/>
            </a:pPr>
            <a:endParaRPr lang="en-GB" altLang="en-US" b="1" dirty="0">
              <a:solidFill>
                <a:srgbClr val="000099"/>
              </a:solidFill>
            </a:endParaRPr>
          </a:p>
          <a:p>
            <a:pPr marL="285750" indent="-285750">
              <a:buFont typeface="Courier New" panose="02070309020205020404" pitchFamily="49" charset="0"/>
              <a:buChar char="o"/>
              <a:defRPr/>
            </a:pPr>
            <a:r>
              <a:rPr lang="en-GB" altLang="en-US" b="1" dirty="0">
                <a:solidFill>
                  <a:srgbClr val="000099"/>
                </a:solidFill>
              </a:rPr>
              <a:t> watching sexual activities</a:t>
            </a:r>
          </a:p>
          <a:p>
            <a:pPr marL="285750" indent="-285750">
              <a:buFont typeface="Courier New" panose="02070309020205020404" pitchFamily="49" charset="0"/>
              <a:buChar char="o"/>
              <a:defRPr/>
            </a:pPr>
            <a:endParaRPr lang="en-GB" altLang="en-US" b="1" dirty="0">
              <a:solidFill>
                <a:srgbClr val="000099"/>
              </a:solidFill>
            </a:endParaRPr>
          </a:p>
          <a:p>
            <a:pPr marL="285750" indent="-285750">
              <a:buFont typeface="Courier New" panose="02070309020205020404" pitchFamily="49" charset="0"/>
              <a:buChar char="o"/>
              <a:defRPr/>
            </a:pPr>
            <a:r>
              <a:rPr lang="en-GB" altLang="en-US" b="1" dirty="0">
                <a:solidFill>
                  <a:srgbClr val="000099"/>
                </a:solidFill>
              </a:rPr>
              <a:t> encouraging children to behave in sexually inappropriate ways</a:t>
            </a:r>
          </a:p>
          <a:p>
            <a:pPr marL="285750" indent="-285750">
              <a:buFont typeface="Courier New" panose="02070309020205020404" pitchFamily="49" charset="0"/>
              <a:buChar char="o"/>
              <a:defRPr/>
            </a:pPr>
            <a:endParaRPr lang="en-GB" altLang="en-US" b="1" dirty="0">
              <a:solidFill>
                <a:srgbClr val="000099"/>
              </a:solidFill>
            </a:endParaRPr>
          </a:p>
          <a:p>
            <a:pPr marL="285750" indent="-285750">
              <a:buFont typeface="Courier New" panose="02070309020205020404" pitchFamily="49" charset="0"/>
              <a:buChar char="o"/>
              <a:defRPr/>
            </a:pPr>
            <a:r>
              <a:rPr lang="en-GB" altLang="en-US" b="1" dirty="0">
                <a:solidFill>
                  <a:srgbClr val="000099"/>
                </a:solidFill>
              </a:rPr>
              <a:t> grooming a child (including online)</a:t>
            </a:r>
          </a:p>
          <a:p>
            <a:pPr algn="ctr">
              <a:defRPr/>
            </a:pPr>
            <a:endParaRPr lang="en-GB" altLang="en-US" dirty="0"/>
          </a:p>
        </p:txBody>
      </p:sp>
      <p:sp>
        <p:nvSpPr>
          <p:cNvPr id="41988" name="Slide Number Placeholder 3">
            <a:extLst>
              <a:ext uri="{FF2B5EF4-FFF2-40B4-BE49-F238E27FC236}">
                <a16:creationId xmlns:a16="http://schemas.microsoft.com/office/drawing/2014/main" id="{1F3311E1-8978-4037-AE39-11DC86B0E2F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448DFE3-5344-47B6-87E4-44BAF29B39CF}" type="slidenum">
              <a:rPr lang="en-GB" altLang="en-US"/>
              <a:pPr eaLnBrk="1" hangingPunct="1">
                <a:spcBef>
                  <a:spcPct val="0"/>
                </a:spcBef>
              </a:pPr>
              <a:t>16</a:t>
            </a:fld>
            <a:endParaRPr lang="en-GB" altLang="en-US" dirty="0"/>
          </a:p>
        </p:txBody>
      </p:sp>
    </p:spTree>
    <p:extLst>
      <p:ext uri="{BB962C8B-B14F-4D97-AF65-F5344CB8AC3E}">
        <p14:creationId xmlns:p14="http://schemas.microsoft.com/office/powerpoint/2010/main" val="295602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E033BDF-82AF-44A8-86F9-5D3E027C344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F240440-B957-423A-BC07-F8F5A41E7029}" type="slidenum">
              <a:rPr lang="en-GB" altLang="en-US"/>
              <a:pPr eaLnBrk="1" hangingPunct="1">
                <a:spcBef>
                  <a:spcPct val="0"/>
                </a:spcBef>
              </a:pPr>
              <a:t>19</a:t>
            </a:fld>
            <a:endParaRPr lang="en-GB" altLang="en-US" dirty="0"/>
          </a:p>
        </p:txBody>
      </p:sp>
      <p:sp>
        <p:nvSpPr>
          <p:cNvPr id="44035" name="Rectangle 2">
            <a:extLst>
              <a:ext uri="{FF2B5EF4-FFF2-40B4-BE49-F238E27FC236}">
                <a16:creationId xmlns:a16="http://schemas.microsoft.com/office/drawing/2014/main" id="{A4EB4D36-36B0-412D-AFA0-167071F4A58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96AD2DF-29D0-4FFD-BD76-6E07B7E6245A}"/>
              </a:ext>
            </a:extLst>
          </p:cNvPr>
          <p:cNvSpPr>
            <a:spLocks noGrp="1" noChangeArrowheads="1"/>
          </p:cNvSpPr>
          <p:nvPr>
            <p:ph type="body" idx="1"/>
          </p:nvPr>
        </p:nvSpPr>
        <p:spPr>
          <a:xfrm>
            <a:off x="914400" y="4341813"/>
            <a:ext cx="5029200" cy="4116387"/>
          </a:xfrm>
          <a:noFill/>
        </p:spPr>
        <p:txBody>
          <a:bodyPr/>
          <a:lstStyle/>
          <a:p>
            <a:pPr eaLnBrk="1" hangingPunct="1"/>
            <a:r>
              <a:rPr lang="en-GB" altLang="en-US" b="1" u="sng" dirty="0">
                <a:latin typeface="Arial" panose="020B0604020202020204" pitchFamily="34" charset="0"/>
                <a:cs typeface="Arial" panose="020B0604020202020204" pitchFamily="34" charset="0"/>
              </a:rPr>
              <a:t>SAFEGUARDING ROLE OF SCHOOL STAFF</a:t>
            </a:r>
            <a:endParaRPr lang="en-GB" altLang="en-US" b="1"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cs typeface="Arial" panose="020B0604020202020204" pitchFamily="34" charset="0"/>
              </a:rPr>
              <a:t>Recognise			</a:t>
            </a:r>
            <a:r>
              <a:rPr lang="en-GB" altLang="en-US" b="1" dirty="0">
                <a:latin typeface="Arial" panose="020B0604020202020204" pitchFamily="34" charset="0"/>
                <a:cs typeface="Arial" panose="020B0604020202020204" pitchFamily="34" charset="0"/>
                <a:sym typeface="Wingdings" panose="05000000000000000000" pitchFamily="2" charset="2"/>
              </a:rPr>
              <a:t></a:t>
            </a:r>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Staff need to</a:t>
            </a:r>
            <a:r>
              <a:rPr lang="en-GB" altLang="en-US" b="1" dirty="0">
                <a:latin typeface="Arial" panose="020B0604020202020204" pitchFamily="34" charset="0"/>
                <a:cs typeface="Arial" panose="020B0604020202020204" pitchFamily="34" charset="0"/>
              </a:rPr>
              <a:t> recognise </a:t>
            </a:r>
            <a:r>
              <a:rPr lang="en-GB" altLang="en-US" dirty="0">
                <a:latin typeface="Arial" panose="020B0604020202020204" pitchFamily="34" charset="0"/>
                <a:cs typeface="Arial" panose="020B0604020202020204" pitchFamily="34" charset="0"/>
              </a:rPr>
              <a:t>when they are concerned about a child.  Being able to recognise concerns, means being familiar with the indicators of abuse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cs typeface="Arial" panose="020B0604020202020204" pitchFamily="34" charset="0"/>
              </a:rPr>
              <a:t>Respond			</a:t>
            </a:r>
            <a:r>
              <a:rPr lang="en-GB" altLang="en-US" b="1" dirty="0">
                <a:latin typeface="Arial" panose="020B0604020202020204" pitchFamily="34" charset="0"/>
                <a:cs typeface="Arial" panose="020B0604020202020204" pitchFamily="34" charset="0"/>
                <a:sym typeface="Wingdings" panose="05000000000000000000" pitchFamily="2" charset="2"/>
              </a:rPr>
              <a:t></a:t>
            </a:r>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Staff must </a:t>
            </a:r>
            <a:r>
              <a:rPr lang="en-GB" altLang="en-US" b="1" dirty="0">
                <a:latin typeface="Arial" panose="020B0604020202020204" pitchFamily="34" charset="0"/>
                <a:cs typeface="Arial" panose="020B0604020202020204" pitchFamily="34" charset="0"/>
              </a:rPr>
              <a:t>respond </a:t>
            </a:r>
            <a:r>
              <a:rPr lang="en-GB" altLang="en-US" dirty="0">
                <a:latin typeface="Arial" panose="020B0604020202020204" pitchFamily="34" charset="0"/>
                <a:cs typeface="Arial" panose="020B0604020202020204" pitchFamily="34" charset="0"/>
              </a:rPr>
              <a:t>to a concern about a child by passing the information to their Designated Senior Person (DSP) or Deputy DSP without delay.  Staff must then make a written record of their concern as soon as possible and pass this to the DSP.</a:t>
            </a:r>
          </a:p>
          <a:p>
            <a:pPr eaLnBrk="1" hangingPunct="1"/>
            <a:endParaRPr lang="en-GB" altLang="en-US" b="1"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cs typeface="Arial" panose="020B0604020202020204" pitchFamily="34" charset="0"/>
              </a:rPr>
              <a:t>Investigate			</a:t>
            </a:r>
            <a:r>
              <a:rPr lang="en-GB" altLang="en-US" b="1" dirty="0">
                <a:latin typeface="Arial" panose="020B0604020202020204" pitchFamily="34" charset="0"/>
                <a:cs typeface="Arial" panose="020B0604020202020204" pitchFamily="34" charset="0"/>
                <a:sym typeface="Wingdings" panose="05000000000000000000" pitchFamily="2" charset="2"/>
              </a:rPr>
              <a:t></a:t>
            </a:r>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Staff are not responsible for </a:t>
            </a:r>
            <a:r>
              <a:rPr lang="en-GB" altLang="en-US" b="1" dirty="0">
                <a:latin typeface="Arial" panose="020B0604020202020204" pitchFamily="34" charset="0"/>
                <a:cs typeface="Arial" panose="020B0604020202020204" pitchFamily="34" charset="0"/>
              </a:rPr>
              <a:t>investigating</a:t>
            </a:r>
            <a:r>
              <a:rPr lang="en-GB" altLang="en-US" dirty="0">
                <a:latin typeface="Arial" panose="020B0604020202020204" pitchFamily="34" charset="0"/>
                <a:cs typeface="Arial" panose="020B0604020202020204" pitchFamily="34" charset="0"/>
              </a:rPr>
              <a:t> concerns about a child.  Investigating includes in depth questioning of a child, colleagues, parents, physically examining children, taking photographs of injuries.  Investigating does not mean that staff cannot talk to a child, colleagues or parents, but it is important that this is done in a non-leading way that would not compromise any formal investigation.</a:t>
            </a:r>
            <a:endParaRPr lang="en-GB" altLang="en-US" b="1" dirty="0">
              <a:latin typeface="Arial" panose="020B0604020202020204" pitchFamily="34" charset="0"/>
              <a:cs typeface="Arial" panose="020B0604020202020204" pitchFamily="34" charset="0"/>
            </a:endParaRPr>
          </a:p>
          <a:p>
            <a:pPr eaLnBrk="1" hangingPunct="1"/>
            <a:endParaRPr lang="en-GB" altLang="en-US" b="1"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cs typeface="Arial" panose="020B0604020202020204" pitchFamily="34" charset="0"/>
              </a:rPr>
              <a:t>Attempt to resolve		</a:t>
            </a:r>
            <a:r>
              <a:rPr lang="en-GB" altLang="en-US" b="1" dirty="0">
                <a:latin typeface="Arial" panose="020B0604020202020204" pitchFamily="34" charset="0"/>
                <a:cs typeface="Arial" panose="020B0604020202020204" pitchFamily="34" charset="0"/>
                <a:sym typeface="Wingdings" panose="05000000000000000000" pitchFamily="2" charset="2"/>
              </a:rPr>
              <a:t></a:t>
            </a:r>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Staff should not </a:t>
            </a:r>
            <a:r>
              <a:rPr lang="en-GB" altLang="en-US" b="1" dirty="0">
                <a:latin typeface="Arial" panose="020B0604020202020204" pitchFamily="34" charset="0"/>
                <a:cs typeface="Arial" panose="020B0604020202020204" pitchFamily="34" charset="0"/>
              </a:rPr>
              <a:t>attempt to resolve</a:t>
            </a:r>
            <a:r>
              <a:rPr lang="en-GB" altLang="en-US" dirty="0">
                <a:latin typeface="Arial" panose="020B0604020202020204" pitchFamily="34" charset="0"/>
                <a:cs typeface="Arial" panose="020B0604020202020204" pitchFamily="34" charset="0"/>
              </a:rPr>
              <a:t> the situation themselves e.g. make and act upon decisions about how they think the matter should be dealt with.  This kind of action fails to take account of any other information that may be held about the child e.g. other concerns of which the DSP is aware.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4E1901A-B220-4DFD-B1F5-D4581894652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F1EBBF1-A360-44A8-9876-A8D2A610E967}" type="slidenum">
              <a:rPr lang="en-GB" altLang="en-US"/>
              <a:pPr eaLnBrk="1" hangingPunct="1">
                <a:spcBef>
                  <a:spcPct val="0"/>
                </a:spcBef>
              </a:pPr>
              <a:t>20</a:t>
            </a:fld>
            <a:endParaRPr lang="en-GB" altLang="en-US" dirty="0"/>
          </a:p>
        </p:txBody>
      </p:sp>
      <p:sp>
        <p:nvSpPr>
          <p:cNvPr id="45059" name="Rectangle 2">
            <a:extLst>
              <a:ext uri="{FF2B5EF4-FFF2-40B4-BE49-F238E27FC236}">
                <a16:creationId xmlns:a16="http://schemas.microsoft.com/office/drawing/2014/main" id="{9862CFE2-685E-449B-8049-CB8A7CAA0217}"/>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41170D9-3C60-4416-8D66-EDE350064739}"/>
              </a:ext>
            </a:extLst>
          </p:cNvPr>
          <p:cNvSpPr>
            <a:spLocks noGrp="1" noChangeArrowheads="1"/>
          </p:cNvSpPr>
          <p:nvPr>
            <p:ph type="body" idx="1"/>
          </p:nvPr>
        </p:nvSpPr>
        <p:spPr>
          <a:xfrm>
            <a:off x="685800" y="4341813"/>
            <a:ext cx="5486400" cy="4116387"/>
          </a:xfrm>
          <a:noFill/>
        </p:spPr>
        <p:txBody>
          <a:bodyPr/>
          <a:lstStyle/>
          <a:p>
            <a:pPr eaLnBrk="1" hangingPunct="1"/>
            <a:r>
              <a:rPr lang="en-GB" altLang="en-US" dirty="0">
                <a:latin typeface="Arial" panose="020B0604020202020204" pitchFamily="34" charset="0"/>
                <a:cs typeface="Arial" panose="020B0604020202020204" pitchFamily="34" charset="0"/>
              </a:rPr>
              <a:t>Listening openly to children is at the heart of safeguarding and promoting children’s well-being and protection. It covers a whole range of behaviours and situations.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It starts with an ethos in school which helps children to feel safe and able to talk.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Listening isn’t the simple process we might think it is.  Children often drip feed us information and test us out to see if we can hear and if they will be believed</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We all have our own filters but some we should be aware of are those around race, culture, class and myths around disability.</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So we need to be approachable</a:t>
            </a:r>
          </a:p>
          <a:p>
            <a:pPr eaLnBrk="1" hangingPunct="1"/>
            <a:r>
              <a:rPr lang="en-GB" altLang="en-US" dirty="0">
                <a:latin typeface="Arial" panose="020B0604020202020204" pitchFamily="34" charset="0"/>
                <a:cs typeface="Arial" panose="020B0604020202020204" pitchFamily="34" charset="0"/>
              </a:rPr>
              <a:t> Listen carefully, uncritically and at the child’s pace</a:t>
            </a:r>
          </a:p>
          <a:p>
            <a:pPr eaLnBrk="1" hangingPunct="1"/>
            <a:r>
              <a:rPr lang="en-GB" altLang="en-US" dirty="0">
                <a:latin typeface="Arial" panose="020B0604020202020204" pitchFamily="34" charset="0"/>
                <a:cs typeface="Arial" panose="020B0604020202020204" pitchFamily="34" charset="0"/>
              </a:rPr>
              <a:t>Take what is said seriously</a:t>
            </a:r>
          </a:p>
          <a:p>
            <a:pPr eaLnBrk="1" hangingPunct="1"/>
            <a:r>
              <a:rPr lang="en-GB" altLang="en-US" dirty="0">
                <a:latin typeface="Arial" panose="020B0604020202020204" pitchFamily="34" charset="0"/>
                <a:cs typeface="Arial" panose="020B0604020202020204" pitchFamily="34" charset="0"/>
              </a:rPr>
              <a:t>Clarify essential information</a:t>
            </a:r>
          </a:p>
          <a:p>
            <a:pPr eaLnBrk="1" hangingPunct="1"/>
            <a:r>
              <a:rPr lang="en-GB" altLang="en-US" dirty="0">
                <a:latin typeface="Arial" panose="020B0604020202020204" pitchFamily="34" charset="0"/>
                <a:cs typeface="Arial" panose="020B0604020202020204" pitchFamily="34" charset="0"/>
              </a:rPr>
              <a:t>Reassure</a:t>
            </a:r>
          </a:p>
          <a:p>
            <a:pPr eaLnBrk="1" hangingPunct="1"/>
            <a:r>
              <a:rPr lang="en-GB" altLang="en-US" dirty="0">
                <a:latin typeface="Arial" panose="020B0604020202020204" pitchFamily="34" charset="0"/>
                <a:cs typeface="Arial" panose="020B0604020202020204" pitchFamily="34" charset="0"/>
              </a:rPr>
              <a:t>Tell the child what will happen next</a:t>
            </a:r>
          </a:p>
          <a:p>
            <a:pPr eaLnBrk="1" hangingPunct="1"/>
            <a:r>
              <a:rPr lang="en-GB" altLang="en-US" dirty="0">
                <a:latin typeface="Arial" panose="020B0604020202020204" pitchFamily="34" charset="0"/>
                <a:cs typeface="Arial" panose="020B0604020202020204" pitchFamily="34" charset="0"/>
              </a:rPr>
              <a:t>Tell your DSP without delay</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And what we mustn’t do is</a:t>
            </a:r>
          </a:p>
          <a:p>
            <a:pPr eaLnBrk="1" hangingPunct="1"/>
            <a:r>
              <a:rPr lang="en-GB" altLang="en-US" dirty="0">
                <a:latin typeface="Arial" panose="020B0604020202020204" pitchFamily="34" charset="0"/>
                <a:cs typeface="Arial" panose="020B0604020202020204" pitchFamily="34" charset="0"/>
              </a:rPr>
              <a:t>Investigate</a:t>
            </a:r>
          </a:p>
          <a:p>
            <a:pPr eaLnBrk="1" hangingPunct="1"/>
            <a:r>
              <a:rPr lang="en-GB" altLang="en-US" dirty="0">
                <a:latin typeface="Arial" panose="020B0604020202020204" pitchFamily="34" charset="0"/>
                <a:cs typeface="Arial" panose="020B0604020202020204" pitchFamily="34" charset="0"/>
              </a:rPr>
              <a:t>Try to resolve</a:t>
            </a:r>
          </a:p>
          <a:p>
            <a:pPr eaLnBrk="1" hangingPunct="1"/>
            <a:r>
              <a:rPr lang="en-GB" altLang="en-US" dirty="0">
                <a:latin typeface="Arial" panose="020B0604020202020204" pitchFamily="34" charset="0"/>
                <a:cs typeface="Arial" panose="020B0604020202020204" pitchFamily="34" charset="0"/>
              </a:rPr>
              <a:t>Promise confidentiality</a:t>
            </a:r>
          </a:p>
          <a:p>
            <a:pPr eaLnBrk="1" hangingPunct="1"/>
            <a:r>
              <a:rPr lang="en-GB" altLang="en-US" dirty="0">
                <a:latin typeface="Arial" panose="020B0604020202020204" pitchFamily="34" charset="0"/>
                <a:cs typeface="Arial" panose="020B0604020202020204" pitchFamily="34" charset="0"/>
              </a:rPr>
              <a:t>Make assumptions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Importance of listening to children and taking what they say seriously – not staff’s place to make judgements about the validity or truth of what they are hearing.</a:t>
            </a: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B237987-A750-40B4-9950-F4712106CF4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2E81409-E554-45E3-AF6D-252FC574C83F}" type="slidenum">
              <a:rPr lang="en-GB" altLang="en-US"/>
              <a:pPr eaLnBrk="1" hangingPunct="1">
                <a:spcBef>
                  <a:spcPct val="0"/>
                </a:spcBef>
              </a:pPr>
              <a:t>21</a:t>
            </a:fld>
            <a:endParaRPr lang="en-GB" altLang="en-US" dirty="0"/>
          </a:p>
        </p:txBody>
      </p:sp>
      <p:sp>
        <p:nvSpPr>
          <p:cNvPr id="46083" name="Rectangle 2">
            <a:extLst>
              <a:ext uri="{FF2B5EF4-FFF2-40B4-BE49-F238E27FC236}">
                <a16:creationId xmlns:a16="http://schemas.microsoft.com/office/drawing/2014/main" id="{BF3784B0-1097-4026-83A4-2CBC5107619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DE44681-E902-456C-B47A-DB5CD40B1D8D}"/>
              </a:ext>
            </a:extLst>
          </p:cNvPr>
          <p:cNvSpPr>
            <a:spLocks noGrp="1" noChangeArrowheads="1"/>
          </p:cNvSpPr>
          <p:nvPr>
            <p:ph type="body" idx="1"/>
          </p:nvPr>
        </p:nvSpPr>
        <p:spPr>
          <a:xfrm>
            <a:off x="685800" y="4341813"/>
            <a:ext cx="5486400" cy="4116387"/>
          </a:xfrm>
          <a:noFill/>
        </p:spPr>
        <p:txBody>
          <a:bodyPr/>
          <a:lstStyle/>
          <a:p>
            <a:pPr eaLnBrk="1" hangingPunct="1"/>
            <a:r>
              <a:rPr lang="en-GB" altLang="en-US" dirty="0">
                <a:latin typeface="Arial" panose="020B0604020202020204" pitchFamily="34" charset="0"/>
                <a:cs typeface="Arial" panose="020B0604020202020204" pitchFamily="34" charset="0"/>
              </a:rPr>
              <a:t>Provide the member of staff with a blank copy of the Record of Concern form (available on the HGfL </a:t>
            </a:r>
          </a:p>
          <a:p>
            <a:pPr eaLnBrk="1" hangingPunct="1"/>
            <a:r>
              <a:rPr lang="en-GB" altLang="en-US" dirty="0">
                <a:latin typeface="Arial" panose="020B0604020202020204" pitchFamily="34" charset="0"/>
                <a:cs typeface="Arial" panose="020B0604020202020204" pitchFamily="34" charset="0"/>
              </a:rPr>
              <a:t>http://www.thegrid.org.uk/info/welfare/child_protection/proformas/index.shtml) so they know what format they must use to record safeguarding concerns.  Advise the member of staff where these forms are kept.</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Factual account:</a:t>
            </a:r>
          </a:p>
          <a:p>
            <a:pPr eaLnBrk="1" hangingPunct="1">
              <a:buFontTx/>
              <a:buChar char="•"/>
            </a:pPr>
            <a:r>
              <a:rPr lang="en-GB" altLang="en-US" dirty="0">
                <a:latin typeface="Arial" panose="020B0604020202020204" pitchFamily="34" charset="0"/>
                <a:cs typeface="Arial" panose="020B0604020202020204" pitchFamily="34" charset="0"/>
              </a:rPr>
              <a:t>nature of the concern </a:t>
            </a:r>
          </a:p>
          <a:p>
            <a:pPr eaLnBrk="1" hangingPunct="1">
              <a:buFontTx/>
              <a:buChar char="•"/>
            </a:pPr>
            <a:r>
              <a:rPr lang="en-GB" altLang="en-US" dirty="0">
                <a:latin typeface="Arial" panose="020B0604020202020204" pitchFamily="34" charset="0"/>
                <a:cs typeface="Arial" panose="020B0604020202020204" pitchFamily="34" charset="0"/>
              </a:rPr>
              <a:t>where the information came from</a:t>
            </a:r>
          </a:p>
          <a:p>
            <a:pPr eaLnBrk="1" hangingPunct="1">
              <a:buFontTx/>
              <a:buChar char="•"/>
            </a:pPr>
            <a:r>
              <a:rPr lang="en-GB" altLang="en-US" dirty="0">
                <a:latin typeface="Arial" panose="020B0604020202020204" pitchFamily="34" charset="0"/>
                <a:cs typeface="Arial" panose="020B0604020202020204" pitchFamily="34" charset="0"/>
              </a:rPr>
              <a:t>if the child has an injury where is it, what does it look like, does the child   </a:t>
            </a:r>
          </a:p>
          <a:p>
            <a:pPr eaLnBrk="1" hangingPunct="1"/>
            <a:r>
              <a:rPr lang="en-GB" altLang="en-US" dirty="0">
                <a:latin typeface="Arial" panose="020B0604020202020204" pitchFamily="34" charset="0"/>
                <a:cs typeface="Arial" panose="020B0604020202020204" pitchFamily="34" charset="0"/>
              </a:rPr>
              <a:t>    appear in pain</a:t>
            </a:r>
          </a:p>
          <a:p>
            <a:pPr eaLnBrk="1" hangingPunct="1">
              <a:buFontTx/>
              <a:buChar char="•"/>
            </a:pPr>
            <a:r>
              <a:rPr lang="en-GB" altLang="en-US" dirty="0">
                <a:latin typeface="Arial" panose="020B0604020202020204" pitchFamily="34" charset="0"/>
                <a:cs typeface="Arial" panose="020B0604020202020204" pitchFamily="34" charset="0"/>
              </a:rPr>
              <a:t>child’s account in their own words, method of communication</a:t>
            </a:r>
          </a:p>
          <a:p>
            <a:pPr eaLnBrk="1" hangingPunct="1">
              <a:buFontTx/>
              <a:buChar char="•"/>
            </a:pPr>
            <a:r>
              <a:rPr lang="en-GB" altLang="en-US" dirty="0">
                <a:latin typeface="Arial" panose="020B0604020202020204" pitchFamily="34" charset="0"/>
                <a:cs typeface="Arial" panose="020B0604020202020204" pitchFamily="34" charset="0"/>
              </a:rPr>
              <a:t>other’s accounts</a:t>
            </a:r>
          </a:p>
          <a:p>
            <a:pPr eaLnBrk="1" hangingPunct="1">
              <a:buFontTx/>
              <a:buChar char="•"/>
            </a:pPr>
            <a:r>
              <a:rPr lang="en-GB" altLang="en-US" dirty="0">
                <a:latin typeface="Arial" panose="020B0604020202020204" pitchFamily="34" charset="0"/>
                <a:cs typeface="Arial" panose="020B0604020202020204" pitchFamily="34" charset="0"/>
              </a:rPr>
              <a:t>witnesses</a:t>
            </a:r>
          </a:p>
          <a:p>
            <a:pPr eaLnBrk="1" hangingPunct="1">
              <a:buFontTx/>
              <a:buChar char="•"/>
            </a:pPr>
            <a:r>
              <a:rPr lang="en-GB" altLang="en-US" dirty="0">
                <a:latin typeface="Arial" panose="020B0604020202020204" pitchFamily="34" charset="0"/>
                <a:cs typeface="Arial" panose="020B0604020202020204" pitchFamily="34" charset="0"/>
              </a:rPr>
              <a:t>questions asked of child and/or others</a:t>
            </a:r>
          </a:p>
          <a:p>
            <a:pPr eaLnBrk="1" hangingPunct="1">
              <a:buFontTx/>
              <a:buChar char="•"/>
            </a:pPr>
            <a:r>
              <a:rPr lang="en-GB" altLang="en-US" dirty="0">
                <a:latin typeface="Arial" panose="020B0604020202020204" pitchFamily="34" charset="0"/>
                <a:cs typeface="Arial" panose="020B0604020202020204" pitchFamily="34" charset="0"/>
              </a:rPr>
              <a:t>what action was taken by you or others </a:t>
            </a: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bg1"/>
                </a:solidFill>
              </a:rPr>
              <a:t>Child Protection Contact Form  </a:t>
            </a:r>
            <a:br>
              <a:rPr lang="en-GB" sz="1200" dirty="0">
                <a:solidFill>
                  <a:schemeClr val="bg1"/>
                </a:solidFill>
              </a:rPr>
            </a:br>
            <a:r>
              <a:rPr lang="en-GB" sz="1200" b="1" dirty="0">
                <a:solidFill>
                  <a:schemeClr val="bg1"/>
                </a:solidFill>
              </a:rPr>
              <a:t>How to make a child protection contact to Hertfordshire Children’s Services.</a:t>
            </a:r>
            <a:br>
              <a:rPr lang="en-GB" sz="1200" b="1" dirty="0">
                <a:solidFill>
                  <a:schemeClr val="bg1"/>
                </a:solidFill>
              </a:rPr>
            </a:br>
            <a:br>
              <a:rPr lang="en-GB" sz="1200" dirty="0"/>
            </a:br>
            <a:r>
              <a:rPr lang="en-GB" sz="1200" b="1" dirty="0">
                <a:solidFill>
                  <a:schemeClr val="bg1"/>
                </a:solidFill>
              </a:rPr>
              <a:t>The form will be located online at </a:t>
            </a:r>
            <a:r>
              <a:rPr lang="en-GB" sz="1200" u="sng" dirty="0">
                <a:solidFill>
                  <a:schemeClr val="bg1"/>
                </a:solidFill>
                <a:hlinkClick r:id="rId3">
                  <a:extLst>
                    <a:ext uri="{A12FA001-AC4F-418D-AE19-62706E023703}">
                      <ahyp:hlinkClr xmlns:ahyp="http://schemas.microsoft.com/office/drawing/2018/hyperlinkcolor" val="tx"/>
                    </a:ext>
                  </a:extLst>
                </a:hlinkClick>
              </a:rPr>
              <a:t>www.hertfordshire.gov.uk/childprotection</a:t>
            </a:r>
            <a:r>
              <a:rPr lang="en-GB" sz="1200" dirty="0">
                <a:solidFill>
                  <a:schemeClr val="bg1"/>
                </a:solidFill>
              </a:rPr>
              <a:t> </a:t>
            </a:r>
            <a:br>
              <a:rPr lang="en-GB" sz="2000" dirty="0">
                <a:solidFill>
                  <a:schemeClr val="bg1"/>
                </a:solidFill>
              </a:rPr>
            </a:br>
            <a:r>
              <a:rPr lang="en-GB" sz="2000" dirty="0">
                <a:solidFill>
                  <a:schemeClr val="bg1"/>
                </a:solidFill>
              </a:rPr>
              <a:t>1. You Can call directly</a:t>
            </a:r>
          </a:p>
          <a:p>
            <a:r>
              <a:rPr lang="en-GB" sz="2000" b="1" u="sng" kern="1200" dirty="0">
                <a:solidFill>
                  <a:schemeClr val="bg1"/>
                </a:solidFill>
                <a:effectLst/>
                <a:latin typeface="+mn-lt"/>
                <a:ea typeface="+mn-ea"/>
                <a:cs typeface="+mn-cs"/>
              </a:rPr>
              <a:t>2. Report your concern on line following the process</a:t>
            </a:r>
          </a:p>
          <a:p>
            <a:r>
              <a:rPr lang="en-GB" sz="2000" b="1" u="sng" kern="1200" dirty="0">
                <a:solidFill>
                  <a:schemeClr val="bg1"/>
                </a:solidFill>
                <a:effectLst/>
                <a:latin typeface="+mn-lt"/>
                <a:ea typeface="+mn-ea"/>
                <a:cs typeface="+mn-cs"/>
              </a:rPr>
              <a:t>3, Create an account</a:t>
            </a:r>
          </a:p>
          <a:p>
            <a:r>
              <a:rPr lang="en-GB" sz="2000" b="1" u="sng" kern="1200" dirty="0">
                <a:solidFill>
                  <a:schemeClr val="bg1"/>
                </a:solidFill>
                <a:effectLst/>
                <a:latin typeface="+mn-lt"/>
                <a:ea typeface="+mn-ea"/>
                <a:cs typeface="+mn-cs"/>
              </a:rPr>
              <a:t>4 Fill out the form recording the concerns you have</a:t>
            </a:r>
          </a:p>
          <a:p>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Partnership Agencies Briefing – Child Protection Contact Form</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How to make a child protection contact to Hertfordshire Children’s Services.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Hertfordshire have developed a new online form which will revolutionise how professionals make contacts about children. To ensure this project delivered what you wanted, we talked to Education, Health, Probation, Childrens Centres and Police leads to agree what the user needs were.  </a:t>
            </a:r>
          </a:p>
          <a:p>
            <a:r>
              <a:rPr lang="en-GB" sz="1200" b="1" u="sng" kern="1200" dirty="0">
                <a:solidFill>
                  <a:schemeClr val="tx1"/>
                </a:solidFill>
                <a:effectLst/>
                <a:latin typeface="+mn-lt"/>
                <a:ea typeface="+mn-ea"/>
                <a:cs typeface="+mn-cs"/>
              </a:rPr>
              <a:t>You told us you wanted the following:</a:t>
            </a:r>
            <a:endParaRPr lang="en-GB" sz="1200" kern="1200" dirty="0">
              <a:solidFill>
                <a:schemeClr val="tx1"/>
              </a:solidFill>
              <a:effectLst/>
              <a:latin typeface="+mn-lt"/>
              <a:ea typeface="+mn-ea"/>
              <a:cs typeface="+mn-cs"/>
            </a:endParaRPr>
          </a:p>
          <a:p>
            <a:pPr lvl="0" fontAlgn="ctr"/>
            <a:r>
              <a:rPr lang="en-GB" sz="1200" kern="1200" dirty="0">
                <a:solidFill>
                  <a:schemeClr val="tx1"/>
                </a:solidFill>
                <a:effectLst/>
                <a:latin typeface="+mn-lt"/>
                <a:ea typeface="+mn-ea"/>
                <a:cs typeface="+mn-cs"/>
              </a:rPr>
              <a:t>I want to know my contact has been sent, received and stored securely. </a:t>
            </a:r>
          </a:p>
          <a:p>
            <a:pPr lvl="0" fontAlgn="ctr"/>
            <a:r>
              <a:rPr lang="en-GB" sz="1200" kern="1200" dirty="0">
                <a:solidFill>
                  <a:schemeClr val="tx1"/>
                </a:solidFill>
                <a:effectLst/>
                <a:latin typeface="+mn-lt"/>
                <a:ea typeface="+mn-ea"/>
                <a:cs typeface="+mn-cs"/>
              </a:rPr>
              <a:t>I want my contact handled quickly and effectively by the right team. </a:t>
            </a:r>
          </a:p>
          <a:p>
            <a:pPr lvl="0" fontAlgn="ctr"/>
            <a:r>
              <a:rPr lang="en-GB" sz="1200" kern="1200" dirty="0">
                <a:solidFill>
                  <a:schemeClr val="tx1"/>
                </a:solidFill>
                <a:effectLst/>
                <a:latin typeface="+mn-lt"/>
                <a:ea typeface="+mn-ea"/>
                <a:cs typeface="+mn-cs"/>
              </a:rPr>
              <a:t>I want the ability to save and print a copy of the contact for my records.</a:t>
            </a:r>
          </a:p>
          <a:p>
            <a:pPr lvl="0" fontAlgn="ctr"/>
            <a:r>
              <a:rPr lang="en-GB" sz="1200" kern="1200" dirty="0">
                <a:solidFill>
                  <a:schemeClr val="tx1"/>
                </a:solidFill>
                <a:effectLst/>
                <a:latin typeface="+mn-lt"/>
                <a:ea typeface="+mn-ea"/>
                <a:cs typeface="+mn-cs"/>
              </a:rPr>
              <a:t>I want to be able to attach documents to the contact. </a:t>
            </a:r>
          </a:p>
          <a:p>
            <a:pPr lvl="0" fontAlgn="ctr"/>
            <a:r>
              <a:rPr lang="en-GB" sz="1200" kern="1200" dirty="0">
                <a:solidFill>
                  <a:schemeClr val="tx1"/>
                </a:solidFill>
                <a:effectLst/>
                <a:latin typeface="+mn-lt"/>
                <a:ea typeface="+mn-ea"/>
                <a:cs typeface="+mn-cs"/>
              </a:rPr>
              <a:t>I will be given a ref number to use at a later date if I need it. </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From the </a:t>
            </a:r>
            <a:r>
              <a:rPr lang="en-GB" sz="1200" b="1" u="sng" kern="1200" dirty="0">
                <a:solidFill>
                  <a:schemeClr val="tx1"/>
                </a:solidFill>
                <a:effectLst/>
                <a:latin typeface="+mn-lt"/>
                <a:ea typeface="+mn-ea"/>
                <a:cs typeface="+mn-cs"/>
              </a:rPr>
              <a:t>28th May 2019</a:t>
            </a:r>
            <a:r>
              <a:rPr lang="en-GB" sz="1200" kern="1200" dirty="0">
                <a:solidFill>
                  <a:schemeClr val="tx1"/>
                </a:solidFill>
                <a:effectLst/>
                <a:latin typeface="+mn-lt"/>
                <a:ea typeface="+mn-ea"/>
                <a:cs typeface="+mn-cs"/>
              </a:rPr>
              <a:t> the new form will achieve all of these outcomes and more! </a:t>
            </a:r>
          </a:p>
          <a:p>
            <a:r>
              <a:rPr lang="en-GB" sz="1200" b="1" u="sng" kern="1200" dirty="0">
                <a:solidFill>
                  <a:schemeClr val="tx1"/>
                </a:solidFill>
                <a:effectLst/>
                <a:latin typeface="+mn-lt"/>
                <a:ea typeface="+mn-ea"/>
                <a:cs typeface="+mn-cs"/>
              </a:rPr>
              <a:t>Our aim;</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provide you with a user friendly experience.</a:t>
            </a:r>
          </a:p>
          <a:p>
            <a:pPr lvl="0"/>
            <a:r>
              <a:rPr lang="en-GB" sz="1200" kern="1200" dirty="0">
                <a:solidFill>
                  <a:schemeClr val="tx1"/>
                </a:solidFill>
                <a:effectLst/>
                <a:latin typeface="+mn-lt"/>
                <a:ea typeface="+mn-ea"/>
                <a:cs typeface="+mn-cs"/>
              </a:rPr>
              <a:t>To give you a simplified process and structured format for informing us of concerns about a child. </a:t>
            </a:r>
          </a:p>
          <a:p>
            <a:pPr lvl="0"/>
            <a:r>
              <a:rPr lang="en-GB" sz="1200" kern="1200" dirty="0">
                <a:solidFill>
                  <a:schemeClr val="tx1"/>
                </a:solidFill>
                <a:effectLst/>
                <a:latin typeface="+mn-lt"/>
                <a:ea typeface="+mn-ea"/>
                <a:cs typeface="+mn-cs"/>
              </a:rPr>
              <a:t>To reduce the amount of repeat or chase up enquiries you have to make.</a:t>
            </a:r>
          </a:p>
          <a:p>
            <a:pPr lvl="0"/>
            <a:r>
              <a:rPr lang="en-GB" sz="1200" kern="1200" dirty="0">
                <a:solidFill>
                  <a:schemeClr val="tx1"/>
                </a:solidFill>
                <a:effectLst/>
                <a:latin typeface="+mn-lt"/>
                <a:ea typeface="+mn-ea"/>
                <a:cs typeface="+mn-cs"/>
              </a:rPr>
              <a:t>To inform you what we need to progress a contact into a referral.</a:t>
            </a:r>
          </a:p>
          <a:p>
            <a:r>
              <a:rPr lang="en-GB" sz="1200" b="1" u="sng" kern="1200" dirty="0">
                <a:solidFill>
                  <a:schemeClr val="tx1"/>
                </a:solidFill>
                <a:effectLst/>
                <a:latin typeface="+mn-lt"/>
                <a:ea typeface="+mn-ea"/>
                <a:cs typeface="+mn-cs"/>
              </a:rPr>
              <a:t>Benefits</a:t>
            </a:r>
            <a:r>
              <a:rPr lang="en-GB" sz="1200" b="1"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We currently receive approximately</a:t>
            </a:r>
            <a:r>
              <a:rPr lang="en-GB" sz="1200" b="1" kern="1200" dirty="0">
                <a:solidFill>
                  <a:schemeClr val="tx1"/>
                </a:solidFill>
                <a:effectLst/>
                <a:latin typeface="+mn-lt"/>
                <a:ea typeface="+mn-ea"/>
                <a:cs typeface="+mn-cs"/>
              </a:rPr>
              <a:t> 9,000</a:t>
            </a:r>
            <a:r>
              <a:rPr lang="en-GB" sz="1200" kern="1200" dirty="0">
                <a:solidFill>
                  <a:schemeClr val="tx1"/>
                </a:solidFill>
                <a:effectLst/>
                <a:latin typeface="+mn-lt"/>
                <a:ea typeface="+mn-ea"/>
                <a:cs typeface="+mn-cs"/>
              </a:rPr>
              <a:t> enquiries each month by phone and e-mail.  We anticipate this number reducing over time!</a:t>
            </a:r>
          </a:p>
          <a:p>
            <a:r>
              <a:rPr lang="en-GB" sz="1200" b="1" u="sng" kern="1200" dirty="0">
                <a:solidFill>
                  <a:schemeClr val="tx1"/>
                </a:solidFill>
                <a:effectLst/>
                <a:latin typeface="+mn-lt"/>
                <a:ea typeface="+mn-ea"/>
                <a:cs typeface="+mn-cs"/>
              </a:rPr>
              <a:t>How to access/use the form:</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form will be located online at </a:t>
            </a:r>
            <a:r>
              <a:rPr lang="en-GB" sz="1200" u="sng" kern="1200" dirty="0">
                <a:solidFill>
                  <a:schemeClr val="tx1"/>
                </a:solidFill>
                <a:effectLst/>
                <a:latin typeface="+mn-lt"/>
                <a:ea typeface="+mn-ea"/>
                <a:cs typeface="+mn-cs"/>
                <a:hlinkClick r:id="rId3"/>
              </a:rPr>
              <a:t>www.hertfordshire.gov.uk/childprotection</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You must create an account first.  This is a simple process to sign up.  </a:t>
            </a:r>
          </a:p>
          <a:p>
            <a:pPr lvl="0"/>
            <a:r>
              <a:rPr lang="en-GB" sz="1200" kern="1200" dirty="0">
                <a:solidFill>
                  <a:schemeClr val="tx1"/>
                </a:solidFill>
                <a:effectLst/>
                <a:latin typeface="+mn-lt"/>
                <a:ea typeface="+mn-ea"/>
                <a:cs typeface="+mn-cs"/>
              </a:rPr>
              <a:t>Departments can choose how many accounts they need.</a:t>
            </a:r>
          </a:p>
          <a:p>
            <a:pPr lvl="0"/>
            <a:r>
              <a:rPr lang="en-GB" sz="1200" kern="1200" dirty="0">
                <a:solidFill>
                  <a:schemeClr val="tx1"/>
                </a:solidFill>
                <a:effectLst/>
                <a:latin typeface="+mn-lt"/>
                <a:ea typeface="+mn-ea"/>
                <a:cs typeface="+mn-cs"/>
              </a:rPr>
              <a:t>Once signed up, you can submit as many contacts as needed on the one account. </a:t>
            </a:r>
          </a:p>
          <a:p>
            <a:pPr lvl="0"/>
            <a:r>
              <a:rPr lang="en-GB" sz="1200" kern="1200" dirty="0">
                <a:solidFill>
                  <a:schemeClr val="tx1"/>
                </a:solidFill>
                <a:effectLst/>
                <a:latin typeface="+mn-lt"/>
                <a:ea typeface="+mn-ea"/>
                <a:cs typeface="+mn-cs"/>
              </a:rPr>
              <a:t>There are 8 sections to the form, ranging from “professional contact details” through to “reason for the contact”. </a:t>
            </a:r>
          </a:p>
          <a:p>
            <a:pPr lvl="0"/>
            <a:r>
              <a:rPr lang="en-GB" sz="1200" kern="1200" dirty="0">
                <a:solidFill>
                  <a:schemeClr val="tx1"/>
                </a:solidFill>
                <a:effectLst/>
                <a:latin typeface="+mn-lt"/>
                <a:ea typeface="+mn-ea"/>
                <a:cs typeface="+mn-cs"/>
              </a:rPr>
              <a:t>There are mandatory fields, meaning </a:t>
            </a:r>
            <a:r>
              <a:rPr lang="en-GB" sz="1200" b="1" kern="1200" dirty="0">
                <a:solidFill>
                  <a:schemeClr val="tx1"/>
                </a:solidFill>
                <a:effectLst/>
                <a:latin typeface="+mn-lt"/>
                <a:ea typeface="+mn-ea"/>
                <a:cs typeface="+mn-cs"/>
              </a:rPr>
              <a:t>we </a:t>
            </a:r>
            <a:r>
              <a:rPr lang="en-GB" sz="1200" b="1" u="sng" kern="1200" dirty="0">
                <a:solidFill>
                  <a:schemeClr val="tx1"/>
                </a:solidFill>
                <a:effectLst/>
                <a:latin typeface="+mn-lt"/>
                <a:ea typeface="+mn-ea"/>
                <a:cs typeface="+mn-cs"/>
              </a:rPr>
              <a:t>need</a:t>
            </a:r>
            <a:r>
              <a:rPr lang="en-GB" sz="1200" b="1" kern="1200" dirty="0">
                <a:solidFill>
                  <a:schemeClr val="tx1"/>
                </a:solidFill>
                <a:effectLst/>
                <a:latin typeface="+mn-lt"/>
                <a:ea typeface="+mn-ea"/>
                <a:cs typeface="+mn-cs"/>
              </a:rPr>
              <a:t> this information from you</a:t>
            </a:r>
            <a:r>
              <a:rPr lang="en-GB" sz="1200" kern="1200" dirty="0">
                <a:solidFill>
                  <a:schemeClr val="tx1"/>
                </a:solidFill>
                <a:effectLst/>
                <a:latin typeface="+mn-lt"/>
                <a:ea typeface="+mn-ea"/>
                <a:cs typeface="+mn-cs"/>
              </a:rPr>
              <a:t>.  You will not be able to submit the form until we have this information.  </a:t>
            </a:r>
          </a:p>
          <a:p>
            <a:pPr lvl="0"/>
            <a:r>
              <a:rPr lang="en-GB" sz="1200" kern="1200" dirty="0">
                <a:solidFill>
                  <a:schemeClr val="tx1"/>
                </a:solidFill>
                <a:effectLst/>
                <a:latin typeface="+mn-lt"/>
                <a:ea typeface="+mn-ea"/>
                <a:cs typeface="+mn-cs"/>
              </a:rPr>
              <a:t>Once submitted, you will receive a reference number which is unique to the contact made, you can track your contact using the 03001234043 number.  </a:t>
            </a:r>
          </a:p>
          <a:p>
            <a:r>
              <a:rPr lang="en-GB" sz="1200" b="1" kern="1200" dirty="0">
                <a:solidFill>
                  <a:schemeClr val="tx1"/>
                </a:solidFill>
                <a:effectLst/>
                <a:latin typeface="+mn-lt"/>
                <a:ea typeface="+mn-ea"/>
                <a:cs typeface="+mn-cs"/>
              </a:rPr>
              <a:t>*Watch this space for further developments of this Contact Form*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Refer to this link to watch our simple guidance video and to learn more about the form.</a:t>
            </a:r>
            <a:endParaRPr lang="en-GB" dirty="0"/>
          </a:p>
        </p:txBody>
      </p:sp>
      <p:sp>
        <p:nvSpPr>
          <p:cNvPr id="4" name="Slide Number Placeholder 3"/>
          <p:cNvSpPr>
            <a:spLocks noGrp="1"/>
          </p:cNvSpPr>
          <p:nvPr>
            <p:ph type="sldNum" sz="quarter" idx="10"/>
          </p:nvPr>
        </p:nvSpPr>
        <p:spPr/>
        <p:txBody>
          <a:bodyPr/>
          <a:lstStyle/>
          <a:p>
            <a:fld id="{DA7B07D7-1B54-4557-AFF6-7651C738A6A2}" type="slidenum">
              <a:rPr lang="en-GB" smtClean="0"/>
              <a:t>22</a:t>
            </a:fld>
            <a:endParaRPr lang="en-GB" dirty="0"/>
          </a:p>
        </p:txBody>
      </p:sp>
    </p:spTree>
    <p:extLst>
      <p:ext uri="{BB962C8B-B14F-4D97-AF65-F5344CB8AC3E}">
        <p14:creationId xmlns:p14="http://schemas.microsoft.com/office/powerpoint/2010/main" val="358590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638EC86-CE1F-4379-9A7E-432D0223BC0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6612C12-1A9E-4195-9E1D-46C37BFF3117}" type="slidenum">
              <a:rPr lang="en-GB" altLang="en-US"/>
              <a:pPr eaLnBrk="1" hangingPunct="1">
                <a:spcBef>
                  <a:spcPct val="0"/>
                </a:spcBef>
              </a:pPr>
              <a:t>23</a:t>
            </a:fld>
            <a:endParaRPr lang="en-GB" altLang="en-US" dirty="0"/>
          </a:p>
        </p:txBody>
      </p:sp>
      <p:sp>
        <p:nvSpPr>
          <p:cNvPr id="47107" name="Rectangle 2">
            <a:extLst>
              <a:ext uri="{FF2B5EF4-FFF2-40B4-BE49-F238E27FC236}">
                <a16:creationId xmlns:a16="http://schemas.microsoft.com/office/drawing/2014/main" id="{D963C547-A614-411C-B3AF-95B70FA9128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F898A27-1DB0-4F97-B1D1-FF4C1AFF5EE1}"/>
              </a:ext>
            </a:extLst>
          </p:cNvPr>
          <p:cNvSpPr>
            <a:spLocks noGrp="1" noChangeArrowheads="1"/>
          </p:cNvSpPr>
          <p:nvPr>
            <p:ph type="body" idx="1"/>
          </p:nvPr>
        </p:nvSpPr>
        <p:spPr>
          <a:xfrm>
            <a:off x="914400" y="4341813"/>
            <a:ext cx="5029200" cy="4116387"/>
          </a:xfrm>
          <a:noFill/>
        </p:spPr>
        <p:txBody>
          <a:bodyPr/>
          <a:lstStyle/>
          <a:p>
            <a:pPr eaLnBrk="1" hangingPunct="1"/>
            <a:r>
              <a:rPr lang="en-GB" altLang="en-US" dirty="0">
                <a:latin typeface="Arial" panose="020B0604020202020204" pitchFamily="34" charset="0"/>
                <a:cs typeface="Arial" panose="020B0604020202020204" pitchFamily="34" charset="0"/>
              </a:rPr>
              <a:t>DSP to advise member of staff about the ethos of the school and the expectations on staff about safe and appropriate professional conduct.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Also how poor, unsafe and unprofessional conduct is dealt with.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u="sng"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u="sng"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u="sng" kern="1200" dirty="0">
                <a:solidFill>
                  <a:schemeClr val="tx1"/>
                </a:solidFill>
                <a:effectLst/>
                <a:latin typeface="+mn-lt"/>
                <a:ea typeface="+mn-ea"/>
                <a:cs typeface="+mn-cs"/>
                <a:hlinkClick r:id="rId5"/>
              </a:rPr>
              <a:t>http://www.hse.gov.uk/services/education/school-trips.pdf</a:t>
            </a:r>
            <a:br>
              <a:rPr lang="en-GB" sz="1200" u="sng"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kern="1200" dirty="0">
                <a:solidFill>
                  <a:schemeClr val="tx1"/>
                </a:solidFill>
                <a:effectLst/>
                <a:latin typeface="+mn-lt"/>
                <a:ea typeface="+mn-ea"/>
                <a:cs typeface="+mn-cs"/>
                <a:hlinkClick r:id="rId5"/>
              </a:rPr>
              <a:t>http://www.hse.gov.uk/services/education/school-trips.pdf</a:t>
            </a:r>
            <a:br>
              <a:rPr lang="en-GB" sz="1200"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BEFC3-B2F1-454C-9127-174431D31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302772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u="sng"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u="sng"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u="sng" kern="1200" dirty="0">
                <a:solidFill>
                  <a:schemeClr val="tx1"/>
                </a:solidFill>
                <a:effectLst/>
                <a:latin typeface="+mn-lt"/>
                <a:ea typeface="+mn-ea"/>
                <a:cs typeface="+mn-cs"/>
                <a:hlinkClick r:id="rId5"/>
              </a:rPr>
              <a:t>http://www.hse.gov.uk/services/education/school-trips.pdf</a:t>
            </a:r>
            <a:br>
              <a:rPr lang="en-GB" sz="1200" u="sng"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kern="1200" dirty="0">
                <a:solidFill>
                  <a:schemeClr val="tx1"/>
                </a:solidFill>
                <a:effectLst/>
                <a:latin typeface="+mn-lt"/>
                <a:ea typeface="+mn-ea"/>
                <a:cs typeface="+mn-cs"/>
                <a:hlinkClick r:id="rId5"/>
              </a:rPr>
              <a:t>http://www.hse.gov.uk/services/education/school-trips.pdf</a:t>
            </a:r>
            <a:br>
              <a:rPr lang="en-GB" sz="1200"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BEFC3-B2F1-454C-9127-174431D31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922047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u="sng"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u="sng"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u="sng" kern="1200" dirty="0">
                <a:solidFill>
                  <a:schemeClr val="tx1"/>
                </a:solidFill>
                <a:effectLst/>
                <a:latin typeface="+mn-lt"/>
                <a:ea typeface="+mn-ea"/>
                <a:cs typeface="+mn-cs"/>
                <a:hlinkClick r:id="rId5"/>
              </a:rPr>
              <a:t>http://www.hse.gov.uk/services/education/school-trips.pdf</a:t>
            </a:r>
            <a:br>
              <a:rPr lang="en-GB" sz="1200" u="sng"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kern="1200" dirty="0">
                <a:solidFill>
                  <a:schemeClr val="tx1"/>
                </a:solidFill>
                <a:effectLst/>
                <a:latin typeface="+mn-lt"/>
                <a:ea typeface="+mn-ea"/>
                <a:cs typeface="+mn-cs"/>
                <a:hlinkClick r:id="rId5"/>
              </a:rPr>
              <a:t>http://www.hse.gov.uk/services/education/school-trips.pdf</a:t>
            </a:r>
            <a:br>
              <a:rPr lang="en-GB" sz="1200"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BEFC3-B2F1-454C-9127-174431D31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76769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8B9ED85-C061-4D8D-B756-E855A91506D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B787DC9-F689-4866-8555-F4EB79C0E140}" type="slidenum">
              <a:rPr lang="en-GB" altLang="en-US"/>
              <a:pPr eaLnBrk="1" hangingPunct="1">
                <a:spcBef>
                  <a:spcPct val="0"/>
                </a:spcBef>
              </a:pPr>
              <a:t>2</a:t>
            </a:fld>
            <a:endParaRPr lang="en-GB" altLang="en-US" dirty="0"/>
          </a:p>
        </p:txBody>
      </p:sp>
      <p:sp>
        <p:nvSpPr>
          <p:cNvPr id="35843" name="Rectangle 2">
            <a:extLst>
              <a:ext uri="{FF2B5EF4-FFF2-40B4-BE49-F238E27FC236}">
                <a16:creationId xmlns:a16="http://schemas.microsoft.com/office/drawing/2014/main" id="{C1BE73A0-EB03-442C-9908-94DD5716124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115BC7C-803A-49DB-87FD-4A2E247F772F}"/>
              </a:ext>
            </a:extLst>
          </p:cNvPr>
          <p:cNvSpPr>
            <a:spLocks noGrp="1" noChangeArrowheads="1"/>
          </p:cNvSpPr>
          <p:nvPr>
            <p:ph type="body" idx="1"/>
          </p:nvPr>
        </p:nvSpPr>
        <p:spPr>
          <a:xfrm>
            <a:off x="914400" y="4343400"/>
            <a:ext cx="5029200" cy="4114800"/>
          </a:xfrm>
          <a:noFill/>
        </p:spPr>
        <p:txBody>
          <a:bodyPr/>
          <a:lstStyle/>
          <a:p>
            <a:pPr eaLnBrk="1" hangingPunct="1"/>
            <a:r>
              <a:rPr lang="en-GB" altLang="en-US" dirty="0">
                <a:latin typeface="Arial" panose="020B0604020202020204" pitchFamily="34" charset="0"/>
                <a:cs typeface="Arial" panose="020B0604020202020204" pitchFamily="34" charset="0"/>
              </a:rPr>
              <a:t>Section 175 of the Education Act 2002 places a legal duty on local authorities and governing bodies to safeguard children.  </a:t>
            </a:r>
          </a:p>
          <a:p>
            <a:pPr eaLnBrk="1" hangingPunct="1"/>
            <a:endParaRPr lang="en-GB" altLang="en-US" dirty="0">
              <a:latin typeface="Arial" panose="020B0604020202020204" pitchFamily="34" charset="0"/>
              <a:cs typeface="Arial" panose="020B0604020202020204" pitchFamily="34" charset="0"/>
            </a:endParaRPr>
          </a:p>
          <a:p>
            <a:endParaRPr lang="en-GB" altLang="en-US" sz="1200" dirty="0">
              <a:solidFill>
                <a:srgbClr val="333333"/>
              </a:solidFill>
            </a:endParaRPr>
          </a:p>
          <a:p>
            <a:r>
              <a:rPr lang="en-GB" sz="1200" b="1" kern="1200" dirty="0">
                <a:solidFill>
                  <a:schemeClr val="tx1"/>
                </a:solidFill>
                <a:effectLst/>
                <a:latin typeface="+mn-lt"/>
                <a:ea typeface="+mn-ea"/>
                <a:cs typeface="+mn-cs"/>
              </a:rPr>
              <a:t>All </a:t>
            </a:r>
            <a:r>
              <a:rPr lang="en-GB" sz="1200" kern="1200" dirty="0">
                <a:solidFill>
                  <a:schemeClr val="tx1"/>
                </a:solidFill>
                <a:effectLst/>
                <a:latin typeface="+mn-lt"/>
                <a:ea typeface="+mn-ea"/>
                <a:cs typeface="+mn-cs"/>
              </a:rPr>
              <a:t>staff should be aware of systems within their school which support safeguarding, and these should be explained to staff as part of their induction. </a:t>
            </a:r>
          </a:p>
          <a:p>
            <a:r>
              <a:rPr lang="en-GB" sz="1200" b="1" i="1" kern="1200" dirty="0">
                <a:solidFill>
                  <a:schemeClr val="tx1"/>
                </a:solidFill>
                <a:effectLst/>
                <a:latin typeface="+mn-lt"/>
                <a:ea typeface="+mn-ea"/>
                <a:cs typeface="+mn-cs"/>
              </a:rPr>
              <a:t>Does staff know about the following?</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child protection policy?  </a:t>
            </a:r>
          </a:p>
          <a:p>
            <a:pPr lvl="0"/>
            <a:r>
              <a:rPr lang="en-GB" sz="1200" kern="1200" dirty="0">
                <a:solidFill>
                  <a:schemeClr val="tx1"/>
                </a:solidFill>
                <a:effectLst/>
                <a:latin typeface="+mn-lt"/>
                <a:ea typeface="+mn-ea"/>
                <a:cs typeface="+mn-cs"/>
              </a:rPr>
              <a:t>the behaviour policy, (sometimes called a code of conduct)? </a:t>
            </a:r>
          </a:p>
          <a:p>
            <a:pPr lvl="0"/>
            <a:r>
              <a:rPr lang="en-GB" sz="1200" kern="1200" dirty="0">
                <a:solidFill>
                  <a:schemeClr val="tx1"/>
                </a:solidFill>
                <a:effectLst/>
                <a:latin typeface="+mn-lt"/>
                <a:ea typeface="+mn-ea"/>
                <a:cs typeface="+mn-cs"/>
              </a:rPr>
              <a:t>safeguarding response to children who go missing from education? </a:t>
            </a:r>
          </a:p>
          <a:p>
            <a:pPr lvl="0"/>
            <a:r>
              <a:rPr lang="en-GB" sz="1200" kern="1200" dirty="0">
                <a:solidFill>
                  <a:schemeClr val="tx1"/>
                </a:solidFill>
                <a:effectLst/>
                <a:latin typeface="+mn-lt"/>
                <a:ea typeface="+mn-ea"/>
                <a:cs typeface="+mn-cs"/>
              </a:rPr>
              <a:t>What the role of the designated safeguarding lead (including the identity of the designated safeguarding lead and any deputies)?</a:t>
            </a:r>
          </a:p>
          <a:p>
            <a:pPr lvl="0"/>
            <a:r>
              <a:rPr lang="en-GB" sz="1200" kern="1200" dirty="0">
                <a:solidFill>
                  <a:schemeClr val="tx1"/>
                </a:solidFill>
                <a:effectLst/>
                <a:latin typeface="+mn-lt"/>
                <a:ea typeface="+mn-ea"/>
                <a:cs typeface="+mn-cs"/>
              </a:rPr>
              <a:t>Access to Part one KCSiE 2019 , and they have signed to say they have read and understood?</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All</a:t>
            </a:r>
            <a:r>
              <a:rPr lang="en-GB" sz="1200" kern="1200" dirty="0">
                <a:solidFill>
                  <a:schemeClr val="tx1"/>
                </a:solidFill>
                <a:effectLst/>
                <a:latin typeface="+mn-lt"/>
                <a:ea typeface="+mn-ea"/>
                <a:cs typeface="+mn-cs"/>
              </a:rPr>
              <a:t> staff should receive safeguarding training and child protection updates (for example, via email, e-bulletins and staff meetings), as required, and </a:t>
            </a:r>
            <a:r>
              <a:rPr lang="en-GB" sz="1200" b="1" kern="1200" dirty="0">
                <a:solidFill>
                  <a:schemeClr val="tx1"/>
                </a:solidFill>
                <a:effectLst/>
                <a:latin typeface="+mn-lt"/>
                <a:ea typeface="+mn-ea"/>
                <a:cs typeface="+mn-cs"/>
              </a:rPr>
              <a:t>at least annually</a:t>
            </a:r>
            <a:r>
              <a:rPr lang="en-GB" sz="1200" kern="1200" dirty="0">
                <a:solidFill>
                  <a:schemeClr val="tx1"/>
                </a:solidFill>
                <a:effectLst/>
                <a:latin typeface="+mn-lt"/>
                <a:ea typeface="+mn-ea"/>
                <a:cs typeface="+mn-cs"/>
              </a:rPr>
              <a:t>, to provide them with relevant skills and knowledge to safeguard children effectively?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What does staff training and updates look like in your school</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All staff are aware of their local </a:t>
            </a:r>
            <a:r>
              <a:rPr lang="en-GB" sz="1200" b="1" kern="1200" dirty="0">
                <a:solidFill>
                  <a:schemeClr val="tx1"/>
                </a:solidFill>
                <a:effectLst/>
                <a:latin typeface="+mn-lt"/>
                <a:ea typeface="+mn-ea"/>
                <a:cs typeface="+mn-cs"/>
              </a:rPr>
              <a:t>early help process</a:t>
            </a:r>
            <a:r>
              <a:rPr lang="en-GB" sz="1200" kern="1200" dirty="0">
                <a:solidFill>
                  <a:schemeClr val="tx1"/>
                </a:solidFill>
                <a:effectLst/>
                <a:latin typeface="+mn-lt"/>
                <a:ea typeface="+mn-ea"/>
                <a:cs typeface="+mn-cs"/>
              </a:rPr>
              <a:t> and understand their role in it?</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Are staff aware of Hertfordshire’s ‘Early Help strategy , Families First?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Awareness of the Families First Portal - Family area </a:t>
            </a:r>
            <a:r>
              <a:rPr lang="en-GB" sz="1200" b="1" u="sng" kern="1200" dirty="0">
                <a:solidFill>
                  <a:schemeClr val="tx1"/>
                </a:solidFill>
                <a:effectLst/>
                <a:latin typeface="+mn-lt"/>
                <a:ea typeface="+mn-ea"/>
                <a:cs typeface="+mn-cs"/>
                <a:hlinkClick r:id="rId3"/>
              </a:rPr>
              <a:t>www.hertfordshire.gov.uk/familiesfirst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and Practitioners area </a:t>
            </a:r>
            <a:r>
              <a:rPr lang="en-GB" sz="1200" b="1" u="sng" kern="1200" dirty="0">
                <a:solidFill>
                  <a:schemeClr val="tx1"/>
                </a:solidFill>
                <a:effectLst/>
                <a:latin typeface="+mn-lt"/>
                <a:ea typeface="+mn-ea"/>
                <a:cs typeface="+mn-cs"/>
                <a:hlinkClick r:id="rId4"/>
              </a:rPr>
              <a:t>www.hertfordshire.gov.uk/familiesfirstpractitioners</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All </a:t>
            </a:r>
            <a:r>
              <a:rPr lang="en-GB" sz="1200" kern="1200" dirty="0">
                <a:solidFill>
                  <a:schemeClr val="tx1"/>
                </a:solidFill>
                <a:effectLst/>
                <a:latin typeface="+mn-lt"/>
                <a:ea typeface="+mn-ea"/>
                <a:cs typeface="+mn-cs"/>
              </a:rPr>
              <a:t>staff should know the process for making referrals to children’s social care and the role they might be expected to play in statutory assessments.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Would staff know how to make a referral for child protection if there was an emergency?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All staff should know what to do if a child disclosed abuse. Staff should know how to manage confidentiality and only involve those who need to know e.g. the DSP. Staff should never promise a child that they will not tell anyone about report of abuse.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Are staff aware of school’s policy on confidentiality? Or any other relevant directive?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altLang="en-US" sz="1200" dirty="0">
              <a:solidFill>
                <a:srgbClr val="333333"/>
              </a:solidFill>
            </a:endParaRP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u="sng"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u="sng"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u="sng" kern="1200" dirty="0">
                <a:solidFill>
                  <a:schemeClr val="tx1"/>
                </a:solidFill>
                <a:effectLst/>
                <a:latin typeface="+mn-lt"/>
                <a:ea typeface="+mn-ea"/>
                <a:cs typeface="+mn-cs"/>
                <a:hlinkClick r:id="rId5"/>
              </a:rPr>
              <a:t>http://www.hse.gov.uk/services/education/school-trips.pdf</a:t>
            </a:r>
            <a:br>
              <a:rPr lang="en-GB" sz="1200" u="sng"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Guidance for Safer Working Practices (May 2019)(Safer Recruitment Consortium)</a:t>
            </a:r>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Safer Recruitment Consortium have just released an updated version of the Guidance for Safer Working Practices. This document is non-statutory, but is very useful never-the-less and I think it is well-worth a read. It makes a good starting point for a staff behaviour policy.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Keeping Children Safe in Education says that schools should have 'A staff behaviour policy (sometimes called the code of conduct) which should, amongst other things, include - acceptable use of technologies, staff/pupil relationships and communications including the use of social media'. (</a:t>
            </a:r>
            <a:r>
              <a:rPr lang="en-GB" sz="1200" kern="1200" dirty="0">
                <a:solidFill>
                  <a:schemeClr val="tx1"/>
                </a:solidFill>
                <a:effectLst/>
                <a:latin typeface="+mn-lt"/>
                <a:ea typeface="+mn-ea"/>
                <a:cs typeface="+mn-cs"/>
                <a:hlinkClick r:id="rId3"/>
              </a:rPr>
              <a:t>Paragraph 55</a:t>
            </a:r>
            <a:r>
              <a:rPr lang="en-GB" sz="1200" kern="1200" dirty="0">
                <a:solidFill>
                  <a:schemeClr val="tx1"/>
                </a:solidFill>
                <a:effectLst/>
                <a:latin typeface="+mn-lt"/>
                <a:ea typeface="+mn-ea"/>
                <a:cs typeface="+mn-cs"/>
              </a:rPr>
              <a:t>) All staff should be aware of the code of conduct and have it explained to them during induction.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for Safer Working Practices covers all the required aspects of the staff behaviour policy. The document is particularly useful in that it has many examples of what the guidance means. The new version has a forward by </a:t>
            </a:r>
            <a:r>
              <a:rPr lang="en-GB" sz="1200" kern="1200" dirty="0" err="1">
                <a:solidFill>
                  <a:schemeClr val="tx1"/>
                </a:solidFill>
                <a:effectLst/>
                <a:latin typeface="+mn-lt"/>
                <a:ea typeface="+mn-ea"/>
                <a:cs typeface="+mn-cs"/>
              </a:rPr>
              <a:t>Nadhim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Zahawi</a:t>
            </a:r>
            <a:r>
              <a:rPr lang="en-GB" sz="1200" kern="1200" dirty="0">
                <a:solidFill>
                  <a:schemeClr val="tx1"/>
                </a:solidFill>
                <a:effectLst/>
                <a:latin typeface="+mn-lt"/>
                <a:ea typeface="+mn-ea"/>
                <a:cs typeface="+mn-cs"/>
              </a:rPr>
              <a:t>, Parliamentary Under-Secretary for Children and Families.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guidance was last issued in October 2015, and there have been a few changes since then that are reflected in the sections identified below:</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6. Confidentiality</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7. Standards of Behaviour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section includes the changes to The Childcare (Disqualification) Regulations 2018, as reported widely last year.</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12. Communication with children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has long been clear that staff should not communicate with pupils outside the context of their work. The new guidance seeks to strengthen this by adding that adults should 'turn off 3G/4G data access on school premises'.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21. Transporting pupils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should not offer lifts to pupils unless the need for this has been agreed by a manager...[and there should be]...at least one adult additional to the driver acting as an escort.'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22. Educational visits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Staff responsible for organising educational visits should be familiar with the Department for Education’s advice on Health and Safety (updated November 2018) available at </a:t>
            </a:r>
            <a:r>
              <a:rPr lang="en-GB" sz="1200" kern="1200" dirty="0">
                <a:solidFill>
                  <a:schemeClr val="tx1"/>
                </a:solidFill>
                <a:effectLst/>
                <a:latin typeface="+mn-lt"/>
                <a:ea typeface="+mn-ea"/>
                <a:cs typeface="+mn-cs"/>
                <a:hlinkClick r:id="rId4"/>
              </a:rPr>
              <a:t>https://www.gov.uk/government/publications/health-and-safety-advice-for-schools/responsibilities-and-duties-for-schools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School trips and outdoor learning activities (HSE) </a:t>
            </a:r>
            <a:r>
              <a:rPr lang="en-GB" sz="1200" kern="1200" dirty="0">
                <a:solidFill>
                  <a:schemeClr val="tx1"/>
                </a:solidFill>
                <a:effectLst/>
                <a:latin typeface="+mn-lt"/>
                <a:ea typeface="+mn-ea"/>
                <a:cs typeface="+mn-cs"/>
                <a:hlinkClick r:id="rId5"/>
              </a:rPr>
              <a:t>http://www.hse.gov.uk/services/education/school-trips.pdf</a:t>
            </a:r>
            <a:br>
              <a:rPr lang="en-GB" sz="1200" kern="1200" dirty="0">
                <a:solidFill>
                  <a:schemeClr val="tx1"/>
                </a:solidFill>
                <a:effectLst/>
                <a:latin typeface="+mn-lt"/>
                <a:ea typeface="+mn-ea"/>
                <a:cs typeface="+mn-cs"/>
                <a:hlinkClick r:id="rId5"/>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24. Photography, videos and other images / media</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message is clear here, that adults should not take images of a child’s injury, bruising or similar (e.g. following a disclosure of abuse) even if requested by children’s social care; or make audio recordings of a child’s disclosure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28. Curriculum</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'care should be taken to comply with the setting’s policy on spiritual, moral, social, cultural (SMSC) [education] which should promote fundamental British values and be rigorously reviewed to ensure it is lawful and consistently applied. Staff should also comply at all times with the policy for relationships and sex education (RSE)'.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18. Sexual conduct</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Teachers are in a position of trust, along with people who look after, or are responsible for young people such medical professionals, foster carers and social workers.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BEFC3-B2F1-454C-9127-174431D31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6697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D2C1BC0-A827-439B-96DF-33AB18A26B2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859DF16-20F1-47A7-9492-9FED62725433}" type="slidenum">
              <a:rPr lang="en-GB" altLang="en-US"/>
              <a:pPr eaLnBrk="1" hangingPunct="1">
                <a:spcBef>
                  <a:spcPct val="0"/>
                </a:spcBef>
              </a:pPr>
              <a:t>28</a:t>
            </a:fld>
            <a:endParaRPr lang="en-GB" altLang="en-US" dirty="0"/>
          </a:p>
        </p:txBody>
      </p:sp>
      <p:sp>
        <p:nvSpPr>
          <p:cNvPr id="48131" name="Rectangle 2">
            <a:extLst>
              <a:ext uri="{FF2B5EF4-FFF2-40B4-BE49-F238E27FC236}">
                <a16:creationId xmlns:a16="http://schemas.microsoft.com/office/drawing/2014/main" id="{A2009107-23B9-4F59-A33B-73246C4400E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6860864-C75C-439C-94DD-D7685E37B570}"/>
              </a:ext>
            </a:extLst>
          </p:cNvPr>
          <p:cNvSpPr>
            <a:spLocks noGrp="1" noChangeArrowheads="1"/>
          </p:cNvSpPr>
          <p:nvPr>
            <p:ph type="body" idx="1"/>
          </p:nvPr>
        </p:nvSpPr>
        <p:spPr>
          <a:noFill/>
        </p:spPr>
        <p:txBody>
          <a:bodyPr/>
          <a:lstStyle/>
          <a:p>
            <a:pPr eaLnBrk="1" hangingPunct="1"/>
            <a:r>
              <a:rPr lang="en-GB" altLang="en-US" dirty="0">
                <a:latin typeface="Arial" panose="020B0604020202020204" pitchFamily="34" charset="0"/>
                <a:cs typeface="Arial" panose="020B0604020202020204" pitchFamily="34" charset="0"/>
              </a:rPr>
              <a:t>Ensure that the member of staff is aware of these documents and how to access them.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0A1C18C-B961-4955-809D-806CAFC77C1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8D370D4-5ACB-4557-9220-3410094E0E23}" type="slidenum">
              <a:rPr lang="en-GB" altLang="en-US"/>
              <a:pPr eaLnBrk="1" hangingPunct="1">
                <a:spcBef>
                  <a:spcPct val="0"/>
                </a:spcBef>
              </a:pPr>
              <a:t>29</a:t>
            </a:fld>
            <a:endParaRPr lang="en-GB" altLang="en-US" dirty="0"/>
          </a:p>
        </p:txBody>
      </p:sp>
      <p:sp>
        <p:nvSpPr>
          <p:cNvPr id="49155" name="Rectangle 2">
            <a:extLst>
              <a:ext uri="{FF2B5EF4-FFF2-40B4-BE49-F238E27FC236}">
                <a16:creationId xmlns:a16="http://schemas.microsoft.com/office/drawing/2014/main" id="{966C1318-C091-4A42-AF1E-2DD439DD5DF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4638CC3-9A19-46D3-8C96-4BEE16A0D269}"/>
              </a:ext>
            </a:extLst>
          </p:cNvPr>
          <p:cNvSpPr>
            <a:spLocks noGrp="1" noChangeArrowheads="1"/>
          </p:cNvSpPr>
          <p:nvPr>
            <p:ph type="body" idx="1"/>
          </p:nvPr>
        </p:nvSpPr>
        <p:spPr>
          <a:xfrm>
            <a:off x="914400" y="4343400"/>
            <a:ext cx="5029200" cy="4114800"/>
          </a:xfrm>
          <a:noFill/>
        </p:spPr>
        <p:txBody>
          <a:bodyPr/>
          <a:lstStyle/>
          <a:p>
            <a:pPr eaLnBrk="1" hangingPunct="1"/>
            <a:r>
              <a:rPr lang="en-GB" altLang="en-US" sz="1400" dirty="0">
                <a:latin typeface="Arial" panose="020B0604020202020204" pitchFamily="34" charset="0"/>
                <a:cs typeface="Arial" panose="020B0604020202020204" pitchFamily="34" charset="0"/>
              </a:rPr>
              <a:t>Explain to the member of staff what some of the risks might be and what is expected in terms of staff conduct.</a:t>
            </a:r>
          </a:p>
          <a:p>
            <a:pPr eaLnBrk="1" hangingPunct="1"/>
            <a:endParaRPr lang="en-GB" altLang="en-US" sz="1400"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DFF52C9-0566-45C3-BBAE-4ACA1781A96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956745B-5317-431A-AE84-E3F1B3FDEA2E}" type="slidenum">
              <a:rPr lang="en-GB" altLang="en-US"/>
              <a:pPr eaLnBrk="1" hangingPunct="1">
                <a:spcBef>
                  <a:spcPct val="0"/>
                </a:spcBef>
              </a:pPr>
              <a:t>30</a:t>
            </a:fld>
            <a:endParaRPr lang="en-GB" altLang="en-US" dirty="0"/>
          </a:p>
        </p:txBody>
      </p:sp>
      <p:sp>
        <p:nvSpPr>
          <p:cNvPr id="50179" name="Rectangle 2">
            <a:extLst>
              <a:ext uri="{FF2B5EF4-FFF2-40B4-BE49-F238E27FC236}">
                <a16:creationId xmlns:a16="http://schemas.microsoft.com/office/drawing/2014/main" id="{8954B99C-46F7-4C25-A10C-BC99056BA43F}"/>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56D48AB-AF22-46B3-B374-9DCF52DF9FE6}"/>
              </a:ext>
            </a:extLst>
          </p:cNvPr>
          <p:cNvSpPr>
            <a:spLocks noGrp="1" noChangeArrowheads="1"/>
          </p:cNvSpPr>
          <p:nvPr>
            <p:ph type="body" idx="1"/>
          </p:nvPr>
        </p:nvSpPr>
        <p:spPr>
          <a:xfrm>
            <a:off x="685800" y="4343400"/>
            <a:ext cx="5486400" cy="4589463"/>
          </a:xfrm>
          <a:noFill/>
        </p:spPr>
        <p:txBody>
          <a:bodyPr/>
          <a:lstStyle/>
          <a:p>
            <a:pPr marL="228600" indent="-228600" eaLnBrk="1" hangingPunct="1"/>
            <a:r>
              <a:rPr lang="en-US" altLang="en-US" sz="1000" dirty="0">
                <a:latin typeface="Arial" panose="020B0604020202020204" pitchFamily="34" charset="0"/>
                <a:cs typeface="Arial" panose="020B0604020202020204" pitchFamily="34" charset="0"/>
              </a:rPr>
              <a:t>All staff working in a school, regardless of their role, are in a position of trust in relation to the children at that school.  No member of staff should behave in a sexual way towards a child.</a:t>
            </a:r>
          </a:p>
          <a:p>
            <a:pPr marL="228600" indent="-228600" eaLnBrk="1" hangingPunct="1"/>
            <a:endParaRPr lang="en-US" altLang="en-US" sz="1000" dirty="0">
              <a:latin typeface="Arial" panose="020B0604020202020204" pitchFamily="34" charset="0"/>
              <a:cs typeface="Arial" panose="020B0604020202020204" pitchFamily="34" charset="0"/>
            </a:endParaRPr>
          </a:p>
          <a:p>
            <a:pPr marL="228600" indent="-228600" eaLnBrk="1" hangingPunct="1"/>
            <a:r>
              <a:rPr lang="en-US" altLang="en-US" sz="1000" dirty="0">
                <a:latin typeface="Arial" panose="020B0604020202020204" pitchFamily="34" charset="0"/>
                <a:cs typeface="Arial" panose="020B0604020202020204" pitchFamily="34" charset="0"/>
              </a:rPr>
              <a:t>Certain sexual ways is defined as:</a:t>
            </a:r>
          </a:p>
          <a:p>
            <a:pPr marL="228600" indent="-228600" eaLnBrk="1" hangingPunct="1">
              <a:buFontTx/>
              <a:buChar char="•"/>
            </a:pPr>
            <a:r>
              <a:rPr lang="en-US" altLang="en-US" sz="1000" dirty="0">
                <a:latin typeface="Arial" panose="020B0604020202020204" pitchFamily="34" charset="0"/>
                <a:cs typeface="Arial" panose="020B0604020202020204" pitchFamily="34" charset="0"/>
              </a:rPr>
              <a:t>sexual activity with a child</a:t>
            </a:r>
          </a:p>
          <a:p>
            <a:pPr marL="228600" indent="-228600" eaLnBrk="1" hangingPunct="1">
              <a:buFontTx/>
              <a:buChar char="•"/>
            </a:pPr>
            <a:r>
              <a:rPr lang="en-US" altLang="en-US" sz="1000" dirty="0">
                <a:latin typeface="Arial" panose="020B0604020202020204" pitchFamily="34" charset="0"/>
                <a:cs typeface="Arial" panose="020B0604020202020204" pitchFamily="34" charset="0"/>
              </a:rPr>
              <a:t>causing or inciting a child to engage in sexual activity</a:t>
            </a:r>
          </a:p>
          <a:p>
            <a:pPr marL="228600" indent="-228600" eaLnBrk="1" hangingPunct="1">
              <a:buFontTx/>
              <a:buChar char="•"/>
            </a:pPr>
            <a:r>
              <a:rPr lang="en-US" altLang="en-US" sz="1000" dirty="0">
                <a:latin typeface="Arial" panose="020B0604020202020204" pitchFamily="34" charset="0"/>
                <a:cs typeface="Arial" panose="020B0604020202020204" pitchFamily="34" charset="0"/>
              </a:rPr>
              <a:t>sexual activity in the presence of a child</a:t>
            </a:r>
          </a:p>
          <a:p>
            <a:pPr marL="228600" indent="-228600" eaLnBrk="1" hangingPunct="1">
              <a:buFontTx/>
              <a:buChar char="•"/>
            </a:pPr>
            <a:r>
              <a:rPr lang="en-US" altLang="en-US" sz="1000" dirty="0">
                <a:latin typeface="Arial" panose="020B0604020202020204" pitchFamily="34" charset="0"/>
                <a:cs typeface="Arial" panose="020B0604020202020204" pitchFamily="34" charset="0"/>
              </a:rPr>
              <a:t>causing a child to watch a sexual act</a:t>
            </a:r>
          </a:p>
          <a:p>
            <a:pPr marL="228600" indent="-228600" eaLnBrk="1" hangingPunct="1">
              <a:buFontTx/>
              <a:buChar char="•"/>
            </a:pPr>
            <a:endParaRPr lang="en-US" altLang="en-US" sz="1000" dirty="0">
              <a:latin typeface="Arial" panose="020B0604020202020204" pitchFamily="34" charset="0"/>
              <a:cs typeface="Arial" panose="020B0604020202020204" pitchFamily="34" charset="0"/>
            </a:endParaRPr>
          </a:p>
          <a:p>
            <a:pPr marL="228600" indent="-228600" eaLnBrk="1" hangingPunct="1"/>
            <a:r>
              <a:rPr lang="en-US" altLang="en-US" sz="1000" dirty="0">
                <a:latin typeface="Arial" panose="020B0604020202020204" pitchFamily="34" charset="0"/>
                <a:cs typeface="Arial" panose="020B0604020202020204" pitchFamily="34" charset="0"/>
              </a:rPr>
              <a:t>A person is in a position of  trust if they look after children under 18 who are in </a:t>
            </a:r>
          </a:p>
          <a:p>
            <a:pPr marL="228600" indent="-228600" eaLnBrk="1" hangingPunct="1"/>
            <a:r>
              <a:rPr lang="en-US" altLang="en-US" sz="1000" dirty="0">
                <a:latin typeface="Arial" panose="020B0604020202020204" pitchFamily="34" charset="0"/>
                <a:cs typeface="Arial" panose="020B0604020202020204" pitchFamily="34" charset="0"/>
              </a:rPr>
              <a:t>education at an educational establishment and the child in question receives </a:t>
            </a:r>
          </a:p>
          <a:p>
            <a:pPr marL="228600" indent="-228600" eaLnBrk="1" hangingPunct="1"/>
            <a:r>
              <a:rPr lang="en-US" altLang="en-US" sz="1000" dirty="0">
                <a:latin typeface="Arial" panose="020B0604020202020204" pitchFamily="34" charset="0"/>
                <a:cs typeface="Arial" panose="020B0604020202020204" pitchFamily="34" charset="0"/>
              </a:rPr>
              <a:t>education at that establishment. Someone receives  "education at an </a:t>
            </a:r>
          </a:p>
          <a:p>
            <a:pPr marL="228600" indent="-228600" eaLnBrk="1" hangingPunct="1"/>
            <a:r>
              <a:rPr lang="en-US" altLang="en-US" sz="1000" dirty="0">
                <a:latin typeface="Arial" panose="020B0604020202020204" pitchFamily="34" charset="0"/>
                <a:cs typeface="Arial" panose="020B0604020202020204" pitchFamily="34" charset="0"/>
              </a:rPr>
              <a:t>educational institution" if he is registered or enrolled there as a pupil or student </a:t>
            </a:r>
          </a:p>
          <a:p>
            <a:pPr marL="228600" indent="-228600" eaLnBrk="1" hangingPunct="1"/>
            <a:r>
              <a:rPr lang="en-US" altLang="en-US" sz="1000" dirty="0">
                <a:latin typeface="Arial" panose="020B0604020202020204" pitchFamily="34" charset="0"/>
                <a:cs typeface="Arial" panose="020B0604020202020204" pitchFamily="34" charset="0"/>
              </a:rPr>
              <a:t>or is educated there by arrangement with the educational establishment at </a:t>
            </a:r>
          </a:p>
          <a:p>
            <a:pPr marL="228600" indent="-228600" eaLnBrk="1" hangingPunct="1"/>
            <a:r>
              <a:rPr lang="en-US" altLang="en-US" sz="1000" dirty="0">
                <a:latin typeface="Arial" panose="020B0604020202020204" pitchFamily="34" charset="0"/>
                <a:cs typeface="Arial" panose="020B0604020202020204" pitchFamily="34" charset="0"/>
              </a:rPr>
              <a:t>which he is registered or enrolled </a:t>
            </a:r>
          </a:p>
          <a:p>
            <a:pPr marL="228600" indent="-228600" eaLnBrk="1" hangingPunct="1"/>
            <a:r>
              <a:rPr lang="en-US" altLang="en-US" sz="1000" dirty="0">
                <a:latin typeface="Arial" panose="020B0604020202020204" pitchFamily="34" charset="0"/>
                <a:cs typeface="Arial" panose="020B0604020202020204" pitchFamily="34" charset="0"/>
              </a:rPr>
              <a:t>"Looks after" is defined as "regularly involved in caring for,  training, </a:t>
            </a:r>
          </a:p>
          <a:p>
            <a:pPr marL="228600" indent="-228600" eaLnBrk="1" hangingPunct="1"/>
            <a:r>
              <a:rPr lang="en-US" altLang="en-US" sz="1000" dirty="0">
                <a:latin typeface="Arial" panose="020B0604020202020204" pitchFamily="34" charset="0"/>
                <a:cs typeface="Arial" panose="020B0604020202020204" pitchFamily="34" charset="0"/>
              </a:rPr>
              <a:t>supervising or being in sole charge of" the other person and includes </a:t>
            </a:r>
          </a:p>
          <a:p>
            <a:pPr marL="228600" indent="-228600" eaLnBrk="1" hangingPunct="1"/>
            <a:r>
              <a:rPr lang="en-US" altLang="en-US" sz="1000" dirty="0">
                <a:latin typeface="Arial" panose="020B0604020202020204" pitchFamily="34" charset="0"/>
                <a:cs typeface="Arial" panose="020B0604020202020204" pitchFamily="34" charset="0"/>
              </a:rPr>
              <a:t>circumstances where there is regular unsupervised contact.  The contact can </a:t>
            </a:r>
          </a:p>
          <a:p>
            <a:pPr marL="228600" indent="-228600" eaLnBrk="1" hangingPunct="1"/>
            <a:r>
              <a:rPr lang="en-US" altLang="en-US" sz="1000" dirty="0">
                <a:latin typeface="Arial" panose="020B0604020202020204" pitchFamily="34" charset="0"/>
                <a:cs typeface="Arial" panose="020B0604020202020204" pitchFamily="34" charset="0"/>
              </a:rPr>
              <a:t>be in person, or by any other means, such as on the telephone or over the </a:t>
            </a:r>
          </a:p>
          <a:p>
            <a:pPr marL="228600" indent="-228600" eaLnBrk="1" hangingPunct="1"/>
            <a:r>
              <a:rPr lang="en-US" altLang="en-US" sz="1000" dirty="0">
                <a:latin typeface="Arial" panose="020B0604020202020204" pitchFamily="34" charset="0"/>
                <a:cs typeface="Arial" panose="020B0604020202020204" pitchFamily="34" charset="0"/>
              </a:rPr>
              <a:t>Internet. </a:t>
            </a:r>
          </a:p>
          <a:p>
            <a:pPr marL="228600" indent="-228600" eaLnBrk="1" hangingPunct="1"/>
            <a:r>
              <a:rPr lang="en-US" altLang="en-US" sz="1000" dirty="0">
                <a:latin typeface="Arial" panose="020B0604020202020204" pitchFamily="34" charset="0"/>
                <a:cs typeface="Arial" panose="020B0604020202020204" pitchFamily="34" charset="0"/>
              </a:rPr>
              <a:t>The offence covers all children under 18, however it is principally designed to </a:t>
            </a:r>
          </a:p>
          <a:p>
            <a:pPr marL="228600" indent="-228600" eaLnBrk="1" hangingPunct="1"/>
            <a:r>
              <a:rPr lang="en-US" altLang="en-US" sz="1000" dirty="0">
                <a:latin typeface="Arial" panose="020B0604020202020204" pitchFamily="34" charset="0"/>
                <a:cs typeface="Arial" panose="020B0604020202020204" pitchFamily="34" charset="0"/>
              </a:rPr>
              <a:t>protect young people aged 16 and 17 who, even though they are over the age </a:t>
            </a:r>
          </a:p>
          <a:p>
            <a:pPr marL="228600" indent="-228600" eaLnBrk="1" hangingPunct="1"/>
            <a:r>
              <a:rPr lang="en-US" altLang="en-US" sz="1000" dirty="0">
                <a:latin typeface="Arial" panose="020B0604020202020204" pitchFamily="34" charset="0"/>
                <a:cs typeface="Arial" panose="020B0604020202020204" pitchFamily="34" charset="0"/>
              </a:rPr>
              <a:t>of consent for sexual activity, are considered to be vulnerable to sexual abuse </a:t>
            </a:r>
          </a:p>
          <a:p>
            <a:pPr marL="228600" indent="-228600" eaLnBrk="1" hangingPunct="1"/>
            <a:r>
              <a:rPr lang="en-US" altLang="en-US" sz="1000" dirty="0">
                <a:latin typeface="Arial" panose="020B0604020202020204" pitchFamily="34" charset="0"/>
                <a:cs typeface="Arial" panose="020B0604020202020204" pitchFamily="34" charset="0"/>
              </a:rPr>
              <a:t>and exploitation from particular classes of persons who hold a position of trust </a:t>
            </a:r>
          </a:p>
          <a:p>
            <a:pPr marL="228600" indent="-228600" eaLnBrk="1" hangingPunct="1"/>
            <a:r>
              <a:rPr lang="en-US" altLang="en-US" sz="1000" dirty="0">
                <a:latin typeface="Arial" panose="020B0604020202020204" pitchFamily="34" charset="0"/>
                <a:cs typeface="Arial" panose="020B0604020202020204" pitchFamily="34" charset="0"/>
              </a:rPr>
              <a:t>or authority in relation to them.   </a:t>
            </a:r>
            <a:endParaRPr lang="en-GB" altLang="en-US" sz="1000" dirty="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CCBC706-6581-459C-BBB2-4263FC20440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2F460AF-CC90-4F8C-B151-EFDC7ADECE4D}" type="slidenum">
              <a:rPr lang="en-GB" altLang="en-US"/>
              <a:pPr eaLnBrk="1" hangingPunct="1">
                <a:spcBef>
                  <a:spcPct val="0"/>
                </a:spcBef>
              </a:pPr>
              <a:t>31</a:t>
            </a:fld>
            <a:endParaRPr lang="en-GB" altLang="en-US" dirty="0"/>
          </a:p>
        </p:txBody>
      </p:sp>
      <p:sp>
        <p:nvSpPr>
          <p:cNvPr id="51203" name="Rectangle 2">
            <a:extLst>
              <a:ext uri="{FF2B5EF4-FFF2-40B4-BE49-F238E27FC236}">
                <a16:creationId xmlns:a16="http://schemas.microsoft.com/office/drawing/2014/main" id="{258AB63C-2457-4BC5-B1B0-45B21FFB7E1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0BC2816-C52C-423C-A7A9-E2D13F78CEBD}"/>
              </a:ext>
            </a:extLst>
          </p:cNvPr>
          <p:cNvSpPr>
            <a:spLocks noGrp="1" noChangeArrowheads="1"/>
          </p:cNvSpPr>
          <p:nvPr>
            <p:ph type="body" idx="1"/>
          </p:nvPr>
        </p:nvSpPr>
        <p:spPr>
          <a:xfrm>
            <a:off x="685800" y="4343400"/>
            <a:ext cx="5486400" cy="4589463"/>
          </a:xfrm>
        </p:spPr>
        <p:txBody>
          <a:bodyPr/>
          <a:lstStyle/>
          <a:p>
            <a:pPr>
              <a:defRPr/>
            </a:pPr>
            <a:r>
              <a:rPr lang="en-US" b="1" dirty="0"/>
              <a:t>Duties as an employer and an employee </a:t>
            </a:r>
          </a:p>
          <a:p>
            <a:pPr>
              <a:defRPr/>
            </a:pPr>
            <a:endParaRPr lang="en-US" dirty="0"/>
          </a:p>
          <a:p>
            <a:pPr>
              <a:defRPr/>
            </a:pPr>
            <a:r>
              <a:rPr lang="en-US" dirty="0"/>
              <a:t>184. This part of the guidance is about managing cases of allegations that might indicate a person would pose a risk of harm90 if they continue to work in regular or close contact with children in their present position, or in any capacity. It should be used in respect of all cases in which it is alleged that a teacher or member of staff (including volunteers) in a school or college that provides education for children under 18 years of age has:</a:t>
            </a:r>
          </a:p>
          <a:p>
            <a:pPr>
              <a:defRPr/>
            </a:pPr>
            <a:r>
              <a:rPr lang="en-US" dirty="0"/>
              <a:t> </a:t>
            </a:r>
          </a:p>
          <a:p>
            <a:pPr>
              <a:defRPr/>
            </a:pPr>
            <a:r>
              <a:rPr lang="en-US" dirty="0"/>
              <a:t>• behaved in a way that has harmed a child, or may have harmed a child; </a:t>
            </a:r>
          </a:p>
          <a:p>
            <a:pPr>
              <a:defRPr/>
            </a:pPr>
            <a:r>
              <a:rPr lang="en-US" dirty="0"/>
              <a:t>• possibly committed a criminal offence against or related to a child; or </a:t>
            </a:r>
          </a:p>
          <a:p>
            <a:pPr>
              <a:defRPr/>
            </a:pPr>
            <a:r>
              <a:rPr lang="en-US" dirty="0"/>
              <a:t>• behaved towards a child or children in a way that indicates he or she may pose a risk of harm to children. </a:t>
            </a:r>
          </a:p>
          <a:p>
            <a:pPr>
              <a:defRPr/>
            </a:pPr>
            <a:endParaRPr lang="en-US" dirty="0"/>
          </a:p>
          <a:p>
            <a:pPr>
              <a:defRPr/>
            </a:pPr>
            <a:r>
              <a:rPr lang="en-US" dirty="0"/>
              <a:t>185. This part of the guidance relates to members of staff and volunteers who are currently working in any school or college regardless of whether the school or college is where the alleged abuse took place. Allegations against a teacher who is no longer teaching should be referred to the police. Historical allegations of abuse should also be referred to the police. </a:t>
            </a:r>
          </a:p>
          <a:p>
            <a:pPr>
              <a:defRPr/>
            </a:pPr>
            <a:endParaRPr lang="en-US" dirty="0"/>
          </a:p>
          <a:p>
            <a:pPr>
              <a:defRPr/>
            </a:pPr>
            <a:r>
              <a:rPr lang="en-US" dirty="0"/>
              <a:t>186. Employers have a duty of care to their employees. They should ensure they provide effective support for anyone facing an allegation and provide the employee with a named contact if they are suspended. It is essential that any allegation of abuse made against a teacher or other member of staff or volunteer in a school or college is dealt with very quickly, in a fair and consistent way that provides effective protection for the child and, at the same time supports the person who is the subject of the allegation. </a:t>
            </a:r>
          </a:p>
          <a:p>
            <a:pPr marL="228600" indent="-228600" eaLnBrk="1" hangingPunct="1">
              <a:defRPr/>
            </a:pPr>
            <a:endParaRPr lang="en-GB" altLang="en-US"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B4521FB-1CA9-4851-AEDE-8656D716C7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1991088-79DD-45D0-9E7E-6AC04092E74E}" type="slidenum">
              <a:rPr lang="en-GB" altLang="en-US"/>
              <a:pPr eaLnBrk="1" hangingPunct="1">
                <a:spcBef>
                  <a:spcPct val="0"/>
                </a:spcBef>
              </a:pPr>
              <a:t>32</a:t>
            </a:fld>
            <a:endParaRPr lang="en-GB" altLang="en-US" dirty="0"/>
          </a:p>
        </p:txBody>
      </p:sp>
      <p:sp>
        <p:nvSpPr>
          <p:cNvPr id="52227" name="Rectangle 2">
            <a:extLst>
              <a:ext uri="{FF2B5EF4-FFF2-40B4-BE49-F238E27FC236}">
                <a16:creationId xmlns:a16="http://schemas.microsoft.com/office/drawing/2014/main" id="{F4E8CEAD-7C3C-4468-9677-BB7AA0BFDF6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72CA58A-C2A6-4E54-9BC1-7A63D95DB34F}"/>
              </a:ext>
            </a:extLst>
          </p:cNvPr>
          <p:cNvSpPr>
            <a:spLocks noGrp="1" noChangeArrowheads="1"/>
          </p:cNvSpPr>
          <p:nvPr>
            <p:ph type="body" idx="1"/>
          </p:nvPr>
        </p:nvSpPr>
        <p:spPr>
          <a:xfrm>
            <a:off x="685800" y="4343400"/>
            <a:ext cx="5486400" cy="4589463"/>
          </a:xfrm>
        </p:spPr>
        <p:txBody>
          <a:bodyPr/>
          <a:lstStyle/>
          <a:p>
            <a:pPr>
              <a:defRPr/>
            </a:pPr>
            <a:r>
              <a:rPr lang="en-US" b="1" dirty="0"/>
              <a:t>Duties as an employer and an employee </a:t>
            </a:r>
          </a:p>
          <a:p>
            <a:pPr>
              <a:defRPr/>
            </a:pPr>
            <a:endParaRPr lang="en-US" dirty="0"/>
          </a:p>
          <a:p>
            <a:pPr>
              <a:defRPr/>
            </a:pPr>
            <a:r>
              <a:rPr lang="en-US" dirty="0"/>
              <a:t>184. This part of the guidance is about managing cases of allegations that might indicate a person would pose a risk of harm90 if they continue to work in regular or close contact with children in their present position, or in any capacity. It should be used in respect of all cases in which it is alleged that a teacher or member of staff (including volunteers) in a school or college that provides education for children under 18 years of age has:</a:t>
            </a:r>
          </a:p>
          <a:p>
            <a:pPr>
              <a:defRPr/>
            </a:pPr>
            <a:r>
              <a:rPr lang="en-US" dirty="0"/>
              <a:t> </a:t>
            </a:r>
          </a:p>
          <a:p>
            <a:pPr>
              <a:defRPr/>
            </a:pPr>
            <a:r>
              <a:rPr lang="en-US" dirty="0"/>
              <a:t>• behaved in a way that has harmed a child, or may have harmed a child; </a:t>
            </a:r>
          </a:p>
          <a:p>
            <a:pPr>
              <a:defRPr/>
            </a:pPr>
            <a:r>
              <a:rPr lang="en-US" dirty="0"/>
              <a:t>• possibly committed a criminal offence against or related to a child; or </a:t>
            </a:r>
          </a:p>
          <a:p>
            <a:pPr>
              <a:defRPr/>
            </a:pPr>
            <a:r>
              <a:rPr lang="en-US" dirty="0"/>
              <a:t>• behaved towards a child or children in a way that indicates he or she may pose a risk of harm to children. </a:t>
            </a:r>
          </a:p>
          <a:p>
            <a:pPr>
              <a:defRPr/>
            </a:pPr>
            <a:endParaRPr lang="en-US" dirty="0"/>
          </a:p>
          <a:p>
            <a:pPr>
              <a:defRPr/>
            </a:pPr>
            <a:r>
              <a:rPr lang="en-US" dirty="0"/>
              <a:t>185. This part of the guidance relates to members of staff and volunteers who are currently working in any school or college regardless of whether the school or college is where the alleged abuse took place. Allegations against a teacher who is no longer teaching should be referred to the police. Historical allegations of abuse should also be referred to the police. </a:t>
            </a:r>
          </a:p>
          <a:p>
            <a:pPr>
              <a:defRPr/>
            </a:pPr>
            <a:endParaRPr lang="en-US" dirty="0"/>
          </a:p>
          <a:p>
            <a:pPr>
              <a:defRPr/>
            </a:pPr>
            <a:r>
              <a:rPr lang="en-US" dirty="0"/>
              <a:t>186. Employers have a duty of care to their employees. They should ensure they provide effective support for anyone facing an allegation and provide the employee with a named contact if they are suspended. It is essential that any allegation of abuse made against a teacher or other member of staff or volunteer in a school or college is dealt with very quickly, in a fair and consistent way that provides effective protection for the child and, at the same time supports the person who is the subject of the allegation. </a:t>
            </a:r>
          </a:p>
          <a:p>
            <a:pPr marL="228600" indent="-228600" eaLnBrk="1" hangingPunct="1">
              <a:defRPr/>
            </a:pPr>
            <a:endParaRPr lang="en-GB" alt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D1E7736-0201-4092-835B-660E4673BDF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F800E26-D74A-4B00-ABFF-81FFB8725030}" type="slidenum">
              <a:rPr lang="en-GB" altLang="en-US"/>
              <a:pPr eaLnBrk="1" hangingPunct="1">
                <a:spcBef>
                  <a:spcPct val="0"/>
                </a:spcBef>
              </a:pPr>
              <a:t>33</a:t>
            </a:fld>
            <a:endParaRPr lang="en-GB" altLang="en-US" dirty="0"/>
          </a:p>
        </p:txBody>
      </p:sp>
      <p:sp>
        <p:nvSpPr>
          <p:cNvPr id="53251" name="Rectangle 2">
            <a:extLst>
              <a:ext uri="{FF2B5EF4-FFF2-40B4-BE49-F238E27FC236}">
                <a16:creationId xmlns:a16="http://schemas.microsoft.com/office/drawing/2014/main" id="{C1EC2FC7-EABB-4462-B77F-96AA0644B22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45872A-3BBC-420A-A03A-DD1FBF790C9F}"/>
              </a:ext>
            </a:extLst>
          </p:cNvPr>
          <p:cNvSpPr>
            <a:spLocks noGrp="1" noChangeArrowheads="1"/>
          </p:cNvSpPr>
          <p:nvPr>
            <p:ph type="body" idx="1"/>
          </p:nvPr>
        </p:nvSpPr>
        <p:spPr>
          <a:xfrm>
            <a:off x="914400" y="4341813"/>
            <a:ext cx="5029200" cy="4116387"/>
          </a:xfr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7C858BE-6371-41FE-B8DA-BF5CEB48BBB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DF8537C-97F6-4955-B353-AB80B0D30A69}" type="slidenum">
              <a:rPr lang="en-GB" altLang="en-US"/>
              <a:pPr eaLnBrk="1" hangingPunct="1">
                <a:spcBef>
                  <a:spcPct val="0"/>
                </a:spcBef>
              </a:pPr>
              <a:t>34</a:t>
            </a:fld>
            <a:endParaRPr lang="en-GB" altLang="en-US" dirty="0"/>
          </a:p>
        </p:txBody>
      </p:sp>
      <p:sp>
        <p:nvSpPr>
          <p:cNvPr id="55299" name="Rectangle 2">
            <a:extLst>
              <a:ext uri="{FF2B5EF4-FFF2-40B4-BE49-F238E27FC236}">
                <a16:creationId xmlns:a16="http://schemas.microsoft.com/office/drawing/2014/main" id="{2F4B1368-9BED-4A7A-B1BB-37B2E7D5B86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2DFB005-7A30-4510-A0E5-9833B67AF140}"/>
              </a:ext>
            </a:extLst>
          </p:cNvPr>
          <p:cNvSpPr>
            <a:spLocks noGrp="1" noChangeArrowheads="1"/>
          </p:cNvSpPr>
          <p:nvPr>
            <p:ph type="body" idx="1"/>
          </p:nvPr>
        </p:nvSpPr>
        <p:spPr>
          <a:xfrm>
            <a:off x="914400" y="4343400"/>
            <a:ext cx="5029200" cy="4114800"/>
          </a:xfrm>
          <a:noFill/>
        </p:spPr>
        <p:txBody>
          <a:bodyPr/>
          <a:lstStyle/>
          <a:p>
            <a:pPr marL="285750" indent="-285750" eaLnBrk="1" hangingPunct="1">
              <a:buFont typeface="Wingdings" panose="05000000000000000000" pitchFamily="2" charset="2"/>
              <a:buChar char="q"/>
            </a:pPr>
            <a:r>
              <a:rPr lang="en-GB" altLang="en-US" sz="1400" dirty="0">
                <a:latin typeface="Arial" panose="020B0604020202020204" pitchFamily="34" charset="0"/>
                <a:cs typeface="Arial" panose="020B0604020202020204" pitchFamily="34" charset="0"/>
              </a:rPr>
              <a:t>DSP to ensure staff member has read the school child protection policy </a:t>
            </a:r>
            <a:r>
              <a:rPr lang="en-GB" altLang="en-US" sz="1400" b="1" dirty="0">
                <a:latin typeface="Arial" panose="020B0604020202020204" pitchFamily="34" charset="0"/>
                <a:cs typeface="Arial" panose="020B0604020202020204" pitchFamily="34" charset="0"/>
              </a:rPr>
              <a:t>and Part 1/Annex A of ‘Keeping Children Safe in Education’ DFE, 2019</a:t>
            </a:r>
            <a:r>
              <a:rPr lang="en-GB" altLang="en-US" sz="1400" dirty="0">
                <a:latin typeface="Arial" panose="020B0604020202020204" pitchFamily="34" charset="0"/>
                <a:cs typeface="Arial" panose="020B0604020202020204" pitchFamily="34" charset="0"/>
              </a:rPr>
              <a:t>.  DSP to gain written confirmation from staff member of this.</a:t>
            </a:r>
          </a:p>
          <a:p>
            <a:pPr marL="285750" indent="-285750" eaLnBrk="1" hangingPunct="1">
              <a:buFont typeface="Wingdings" panose="05000000000000000000" pitchFamily="2" charset="2"/>
              <a:buChar char="q"/>
            </a:pPr>
            <a:r>
              <a:rPr lang="en-GB" altLang="en-US" sz="1400" dirty="0">
                <a:latin typeface="Arial" panose="020B0604020202020204" pitchFamily="34" charset="0"/>
                <a:cs typeface="Arial" panose="020B0604020202020204" pitchFamily="34" charset="0"/>
              </a:rPr>
              <a:t>DSP to provide staff member with a copy of/details of how to access Guidance for Safer Working Practice (Safer Recruitment Consortium Sept 2019)</a:t>
            </a:r>
          </a:p>
          <a:p>
            <a:pPr marL="285750" indent="-285750" eaLnBrk="1" hangingPunct="1">
              <a:buFont typeface="Wingdings" panose="05000000000000000000" pitchFamily="2" charset="2"/>
              <a:buChar char="q"/>
            </a:pPr>
            <a:r>
              <a:rPr lang="en-GB" altLang="en-US" sz="1400" dirty="0">
                <a:latin typeface="Arial" panose="020B0604020202020204" pitchFamily="34" charset="0"/>
                <a:cs typeface="Arial" panose="020B0604020202020204" pitchFamily="34" charset="0"/>
              </a:rPr>
              <a:t>DSP to provide ‘Safeguarding Quick Reference Guide’ (on HGfL) – and his/her contact details</a:t>
            </a:r>
          </a:p>
          <a:p>
            <a:pPr marL="285750" indent="-285750" eaLnBrk="1" hangingPunct="1">
              <a:buFont typeface="Wingdings" panose="05000000000000000000" pitchFamily="2" charset="2"/>
              <a:buChar char="q"/>
            </a:pPr>
            <a:r>
              <a:rPr lang="en-GB" altLang="en-US" sz="1400" dirty="0">
                <a:latin typeface="Arial" panose="020B0604020202020204" pitchFamily="34" charset="0"/>
                <a:cs typeface="Arial" panose="020B0604020202020204" pitchFamily="34" charset="0"/>
              </a:rPr>
              <a:t>DSP to ensure the staff member/volunteer signs an induction record</a:t>
            </a:r>
          </a:p>
          <a:p>
            <a:pPr marL="285750" indent="-285750" eaLnBrk="1" hangingPunct="1">
              <a:buFont typeface="Wingdings" panose="05000000000000000000" pitchFamily="2" charset="2"/>
              <a:buChar char="q"/>
            </a:pPr>
            <a:r>
              <a:rPr lang="en-GB" altLang="en-US" sz="1400" dirty="0">
                <a:latin typeface="Arial" panose="020B0604020202020204" pitchFamily="34" charset="0"/>
                <a:cs typeface="Arial" panose="020B0604020202020204" pitchFamily="34" charset="0"/>
              </a:rPr>
              <a:t>DSP to ensure staff member attends </a:t>
            </a:r>
            <a:r>
              <a:rPr lang="en-GB" altLang="en-US" sz="1400" b="1" dirty="0">
                <a:latin typeface="Arial" panose="020B0604020202020204" pitchFamily="34" charset="0"/>
                <a:cs typeface="Arial" panose="020B0604020202020204" pitchFamily="34" charset="0"/>
              </a:rPr>
              <a:t>stage one safeguarding children training </a:t>
            </a:r>
            <a:r>
              <a:rPr lang="en-GB" altLang="en-US" sz="1400" dirty="0">
                <a:latin typeface="Arial" panose="020B0604020202020204" pitchFamily="34" charset="0"/>
                <a:cs typeface="Arial" panose="020B0604020202020204" pitchFamily="34" charset="0"/>
              </a:rPr>
              <a:t>at the earliest point possible (advisable in first term of employment).</a:t>
            </a:r>
          </a:p>
          <a:p>
            <a:pPr eaLnBrk="1" hangingPunct="1"/>
            <a:endParaRPr lang="en-US" altLang="en-US" sz="1400"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C6A681-DB36-445E-A1D9-458CE4C2B884}"/>
              </a:ext>
            </a:extLst>
          </p:cNvPr>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4D45CF0-E589-464C-A1AD-34E11BD66975}" type="slidenum">
              <a:rPr lang="en-GB" altLang="en-US"/>
              <a:pPr eaLnBrk="1" hangingPunct="1">
                <a:spcBef>
                  <a:spcPct val="0"/>
                </a:spcBef>
              </a:pPr>
              <a:t>3</a:t>
            </a:fld>
            <a:endParaRPr lang="en-GB" altLang="en-US" dirty="0"/>
          </a:p>
        </p:txBody>
      </p:sp>
      <p:sp>
        <p:nvSpPr>
          <p:cNvPr id="36867" name="Rectangle 2">
            <a:extLst>
              <a:ext uri="{FF2B5EF4-FFF2-40B4-BE49-F238E27FC236}">
                <a16:creationId xmlns:a16="http://schemas.microsoft.com/office/drawing/2014/main" id="{F977DF1E-58DF-4B65-83F7-55C8E37BAA6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B3B87F2-F408-4296-B08B-F2C7E718328D}"/>
              </a:ext>
            </a:extLst>
          </p:cNvPr>
          <p:cNvSpPr>
            <a:spLocks noGrp="1" noChangeArrowheads="1"/>
          </p:cNvSpPr>
          <p:nvPr>
            <p:ph type="body" idx="1"/>
          </p:nvPr>
        </p:nvSpPr>
        <p:spPr/>
        <p:txBody>
          <a:bodyPr/>
          <a:lstStyle/>
          <a:p>
            <a:pPr eaLnBrk="1" hangingPunct="1">
              <a:lnSpc>
                <a:spcPct val="80000"/>
              </a:lnSpc>
              <a:spcBef>
                <a:spcPct val="0"/>
              </a:spcBef>
              <a:defRPr/>
            </a:pPr>
            <a:r>
              <a:rPr lang="en-GB" altLang="en-US" sz="400" b="1" u="sng" dirty="0"/>
              <a:t>Legal Duty</a:t>
            </a:r>
          </a:p>
          <a:p>
            <a:pPr eaLnBrk="1" hangingPunct="1">
              <a:lnSpc>
                <a:spcPct val="80000"/>
              </a:lnSpc>
              <a:spcBef>
                <a:spcPct val="0"/>
              </a:spcBef>
              <a:defRPr/>
            </a:pPr>
            <a:endParaRPr lang="en-GB" altLang="en-US" sz="400" b="1" u="sng" dirty="0"/>
          </a:p>
          <a:p>
            <a:pPr eaLnBrk="1" hangingPunct="1">
              <a:lnSpc>
                <a:spcPct val="80000"/>
              </a:lnSpc>
              <a:spcBef>
                <a:spcPct val="0"/>
              </a:spcBef>
              <a:buFontTx/>
              <a:buChar char="•"/>
              <a:defRPr/>
            </a:pPr>
            <a:r>
              <a:rPr lang="en-GB" altLang="en-US" sz="400" dirty="0"/>
              <a:t>Under </a:t>
            </a:r>
            <a:r>
              <a:rPr lang="en-GB" altLang="en-US" sz="400" b="1" dirty="0"/>
              <a:t>Section 175 / 157 of the 2002 Education Act,</a:t>
            </a:r>
            <a:r>
              <a:rPr lang="en-GB" altLang="en-US" sz="400" dirty="0"/>
              <a:t> Local Authorities and school Governing Bodies have a statutory duty to safeguard children and are legally accountable for the safeguarding arrangements they make.</a:t>
            </a:r>
          </a:p>
          <a:p>
            <a:pPr eaLnBrk="1" hangingPunct="1">
              <a:lnSpc>
                <a:spcPct val="80000"/>
              </a:lnSpc>
              <a:spcBef>
                <a:spcPct val="0"/>
              </a:spcBef>
              <a:buFontTx/>
              <a:buChar char="•"/>
              <a:defRPr/>
            </a:pPr>
            <a:endParaRPr lang="en-GB" altLang="en-US" sz="400" dirty="0"/>
          </a:p>
          <a:p>
            <a:pPr eaLnBrk="1" hangingPunct="1">
              <a:lnSpc>
                <a:spcPct val="80000"/>
              </a:lnSpc>
              <a:spcBef>
                <a:spcPct val="0"/>
              </a:spcBef>
              <a:buFontTx/>
              <a:buChar char="•"/>
              <a:defRPr/>
            </a:pPr>
            <a:endParaRPr lang="en-GB" altLang="en-US" sz="400" dirty="0"/>
          </a:p>
          <a:p>
            <a:pPr eaLnBrk="1" fontAlgn="auto" hangingPunct="1">
              <a:spcBef>
                <a:spcPts val="0"/>
              </a:spcBef>
              <a:spcAft>
                <a:spcPts val="0"/>
              </a:spcAft>
              <a:defRPr/>
            </a:pPr>
            <a:r>
              <a:rPr lang="en-GB" altLang="en-US" sz="800" b="1" dirty="0"/>
              <a:t>Government Guidance </a:t>
            </a:r>
          </a:p>
          <a:p>
            <a:pPr eaLnBrk="1" hangingPunct="1">
              <a:defRPr/>
            </a:pPr>
            <a:endParaRPr lang="en-GB" altLang="en-US" sz="800" dirty="0"/>
          </a:p>
          <a:p>
            <a:pPr marL="171450" indent="-171450" eaLnBrk="1" hangingPunct="1">
              <a:buFont typeface="Arial" panose="020B0604020202020204" pitchFamily="34" charset="0"/>
              <a:buChar char="•"/>
              <a:defRPr/>
            </a:pPr>
            <a:r>
              <a:rPr lang="en-GB" altLang="en-US" sz="800" b="1" dirty="0"/>
              <a:t>WTTSC 2018</a:t>
            </a:r>
          </a:p>
          <a:p>
            <a:pPr eaLnBrk="1" hangingPunct="1">
              <a:lnSpc>
                <a:spcPct val="80000"/>
              </a:lnSpc>
              <a:spcBef>
                <a:spcPct val="0"/>
              </a:spcBef>
              <a:defRPr/>
            </a:pPr>
            <a:r>
              <a:rPr lang="en-GB" altLang="en-US" sz="800" dirty="0"/>
              <a:t>Sets out how organisations and individuals should work together to safeguard and promote the welfare of children and young people in accordance with the Children Act 1989 and the Children Act 2004. </a:t>
            </a:r>
          </a:p>
          <a:p>
            <a:pPr marL="171450" indent="-171450" eaLnBrk="1" hangingPunct="1">
              <a:lnSpc>
                <a:spcPct val="80000"/>
              </a:lnSpc>
              <a:spcBef>
                <a:spcPct val="0"/>
              </a:spcBef>
              <a:buFont typeface="Arial" panose="020B0604020202020204" pitchFamily="34" charset="0"/>
              <a:buChar char="•"/>
              <a:defRPr/>
            </a:pPr>
            <a:r>
              <a:rPr lang="en-GB" altLang="en-US" sz="800" b="1" dirty="0"/>
              <a:t>KCSIE 2019 ( please note that although this guidance says ‘draft’ the hard copy of this will be on the DfE website from September 2019) </a:t>
            </a:r>
          </a:p>
          <a:p>
            <a:pPr eaLnBrk="1" hangingPunct="1">
              <a:defRPr/>
            </a:pPr>
            <a:r>
              <a:rPr lang="en-GB" altLang="en-US" sz="800" dirty="0"/>
              <a:t>This is statutory guidance from the Department for Education. Schools and colleges must have regard to it when carrying out their duties to safeguard and promote the welfare of children. </a:t>
            </a:r>
          </a:p>
          <a:p>
            <a:pPr>
              <a:defRPr/>
            </a:pPr>
            <a:r>
              <a:rPr lang="en-GB" altLang="en-US" sz="800" dirty="0"/>
              <a:t>This document contains information on what schools and colleges </a:t>
            </a:r>
            <a:r>
              <a:rPr lang="en-GB" altLang="en-US" sz="800" b="1" dirty="0"/>
              <a:t>should </a:t>
            </a:r>
            <a:r>
              <a:rPr lang="en-GB" altLang="en-US" sz="800" dirty="0"/>
              <a:t>do and sets out the legal duties with which schools and colleges </a:t>
            </a:r>
            <a:r>
              <a:rPr lang="en-GB" altLang="en-US" sz="800" b="1" dirty="0"/>
              <a:t>must </a:t>
            </a:r>
            <a:r>
              <a:rPr lang="en-GB" altLang="en-US" sz="800" dirty="0"/>
              <a:t>comply. </a:t>
            </a:r>
            <a:endParaRPr lang="en-US" sz="800" dirty="0"/>
          </a:p>
          <a:p>
            <a:pPr>
              <a:defRPr/>
            </a:pPr>
            <a:r>
              <a:rPr lang="en-US" sz="800" dirty="0"/>
              <a:t>Staff must read PART 1 of KCSIE &amp; should read  Annex A (Annex B contains information about DSPs job description which they should be aware of) </a:t>
            </a:r>
            <a:endParaRPr lang="en-GB" sz="800" dirty="0"/>
          </a:p>
          <a:p>
            <a:pPr marL="171450" indent="-171450" eaLnBrk="1" hangingPunct="1">
              <a:lnSpc>
                <a:spcPct val="80000"/>
              </a:lnSpc>
              <a:spcBef>
                <a:spcPct val="0"/>
              </a:spcBef>
              <a:buFont typeface="Arial" panose="020B0604020202020204" pitchFamily="34" charset="0"/>
              <a:buChar char="•"/>
              <a:defRPr/>
            </a:pPr>
            <a:endParaRPr lang="en-GB" altLang="en-US" sz="800" b="1" dirty="0"/>
          </a:p>
        </p:txBody>
      </p:sp>
    </p:spTree>
    <p:extLst>
      <p:ext uri="{BB962C8B-B14F-4D97-AF65-F5344CB8AC3E}">
        <p14:creationId xmlns:p14="http://schemas.microsoft.com/office/powerpoint/2010/main" val="199338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32D15AB-ADBD-496C-A828-3BCA6C56C9E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6692AE12-F262-45EE-AB2A-24740D85BC49}"/>
              </a:ext>
            </a:extLst>
          </p:cNvPr>
          <p:cNvSpPr>
            <a:spLocks noGrp="1"/>
          </p:cNvSpPr>
          <p:nvPr>
            <p:ph type="body" idx="1"/>
          </p:nvPr>
        </p:nvSpPr>
        <p:spPr/>
        <p:txBody>
          <a:bodyPr/>
          <a:lstStyle/>
          <a:p>
            <a:pPr>
              <a:spcBef>
                <a:spcPct val="0"/>
              </a:spcBef>
              <a:defRPr/>
            </a:pPr>
            <a:r>
              <a:rPr lang="en-GB" altLang="en-US" b="1" dirty="0"/>
              <a:t>YOUR SETTING’S POLICY, PROCEDURES AND GUIDANCE</a:t>
            </a:r>
          </a:p>
          <a:p>
            <a:pPr>
              <a:spcBef>
                <a:spcPct val="0"/>
              </a:spcBef>
              <a:defRPr/>
            </a:pPr>
            <a:endParaRPr lang="en-GB" altLang="en-US" b="1" dirty="0"/>
          </a:p>
          <a:p>
            <a:pPr>
              <a:spcBef>
                <a:spcPct val="0"/>
              </a:spcBef>
              <a:defRPr/>
            </a:pPr>
            <a:r>
              <a:rPr lang="en-GB" altLang="en-US" b="1" dirty="0"/>
              <a:t>Minimum documents to share at staff induction</a:t>
            </a:r>
          </a:p>
          <a:p>
            <a:pPr marL="0" indent="0" eaLnBrk="1" fontAlgn="auto" hangingPunct="1">
              <a:spcBef>
                <a:spcPts val="0"/>
              </a:spcBef>
              <a:spcAft>
                <a:spcPts val="0"/>
              </a:spcAft>
              <a:buFont typeface="Arial" panose="020B0604020202020204" pitchFamily="34" charset="0"/>
              <a:buNone/>
              <a:defRPr/>
            </a:pPr>
            <a:r>
              <a:rPr lang="en-US" dirty="0"/>
              <a:t>Staff should have </a:t>
            </a:r>
          </a:p>
          <a:p>
            <a:pPr marL="171450" indent="-171450" eaLnBrk="1" fontAlgn="auto" hangingPunct="1">
              <a:spcBef>
                <a:spcPts val="0"/>
              </a:spcBef>
              <a:spcAft>
                <a:spcPts val="0"/>
              </a:spcAft>
              <a:buFont typeface="Wingdings" panose="05000000000000000000" pitchFamily="2" charset="2"/>
              <a:buChar char="ü"/>
              <a:defRPr/>
            </a:pPr>
            <a:r>
              <a:rPr lang="en-US" dirty="0"/>
              <a:t>CP policy, </a:t>
            </a:r>
          </a:p>
          <a:p>
            <a:pPr marL="171450" indent="-171450" eaLnBrk="1" fontAlgn="auto" hangingPunct="1">
              <a:spcBef>
                <a:spcPts val="0"/>
              </a:spcBef>
              <a:spcAft>
                <a:spcPts val="0"/>
              </a:spcAft>
              <a:buFont typeface="Wingdings" panose="05000000000000000000" pitchFamily="2" charset="2"/>
              <a:buChar char="ü"/>
              <a:defRPr/>
            </a:pPr>
            <a:r>
              <a:rPr lang="en-US" dirty="0"/>
              <a:t>Behaviour policy, code of conduct ,</a:t>
            </a:r>
          </a:p>
          <a:p>
            <a:pPr marL="171450" indent="-171450" eaLnBrk="1" fontAlgn="auto" hangingPunct="1">
              <a:spcBef>
                <a:spcPts val="0"/>
              </a:spcBef>
              <a:spcAft>
                <a:spcPts val="0"/>
              </a:spcAft>
              <a:buFont typeface="Wingdings" panose="05000000000000000000" pitchFamily="2" charset="2"/>
              <a:buChar char="ü"/>
              <a:defRPr/>
            </a:pPr>
            <a:r>
              <a:rPr lang="en-US" dirty="0"/>
              <a:t>Missing from education procedures </a:t>
            </a:r>
          </a:p>
          <a:p>
            <a:pPr marL="171450" indent="-171450" eaLnBrk="1" fontAlgn="auto" hangingPunct="1">
              <a:spcBef>
                <a:spcPts val="0"/>
              </a:spcBef>
              <a:spcAft>
                <a:spcPts val="0"/>
              </a:spcAft>
              <a:buFont typeface="Wingdings" panose="05000000000000000000" pitchFamily="2" charset="2"/>
              <a:buChar char="ü"/>
              <a:defRPr/>
            </a:pPr>
            <a:r>
              <a:rPr lang="en-US" dirty="0"/>
              <a:t>Role of DSP ( ANNEX B KCSiE) </a:t>
            </a:r>
          </a:p>
          <a:p>
            <a:pPr marL="171450" indent="-171450" eaLnBrk="1" fontAlgn="auto" hangingPunct="1">
              <a:spcBef>
                <a:spcPts val="0"/>
              </a:spcBef>
              <a:spcAft>
                <a:spcPts val="0"/>
              </a:spcAft>
              <a:buFont typeface="Wingdings" panose="05000000000000000000" pitchFamily="2" charset="2"/>
              <a:buChar char="ü"/>
              <a:defRPr/>
            </a:pPr>
            <a:r>
              <a:rPr lang="en-US" dirty="0"/>
              <a:t>Part one of KCSiE 2019</a:t>
            </a:r>
          </a:p>
          <a:p>
            <a:pPr marL="171450" indent="-171450" eaLnBrk="1" fontAlgn="auto" hangingPunct="1">
              <a:spcBef>
                <a:spcPts val="0"/>
              </a:spcBef>
              <a:spcAft>
                <a:spcPts val="0"/>
              </a:spcAft>
              <a:buFont typeface="Wingdings" panose="05000000000000000000" pitchFamily="2" charset="2"/>
              <a:buChar char="ü"/>
              <a:defRPr/>
            </a:pPr>
            <a:endParaRPr lang="en-US" dirty="0"/>
          </a:p>
          <a:p>
            <a:pPr marL="0" indent="0" eaLnBrk="1" fontAlgn="auto" hangingPunct="1">
              <a:spcBef>
                <a:spcPts val="0"/>
              </a:spcBef>
              <a:spcAft>
                <a:spcPts val="0"/>
              </a:spcAft>
              <a:buFont typeface="Wingdings" panose="05000000000000000000" pitchFamily="2" charset="2"/>
              <a:buNone/>
              <a:defRPr/>
            </a:pPr>
            <a:r>
              <a:rPr lang="en-US" dirty="0"/>
              <a:t>There will be other safeguarding related policies that you will be expected to have read, e.g. whistleblowing.  The Role of the DSP is defined in the cp policy (if you use HCC proforma).</a:t>
            </a:r>
          </a:p>
          <a:p>
            <a:pPr>
              <a:defRPr/>
            </a:pPr>
            <a:endParaRPr lang="en-GB" dirty="0"/>
          </a:p>
        </p:txBody>
      </p:sp>
      <p:sp>
        <p:nvSpPr>
          <p:cNvPr id="37892" name="Slide Number Placeholder 3">
            <a:extLst>
              <a:ext uri="{FF2B5EF4-FFF2-40B4-BE49-F238E27FC236}">
                <a16:creationId xmlns:a16="http://schemas.microsoft.com/office/drawing/2014/main" id="{3524CB36-AD4F-475E-AF28-0A60BFE1317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FF08FBF-FB37-47A6-94C4-ACFE36E2E045}" type="slidenum">
              <a:rPr lang="en-GB" altLang="en-US"/>
              <a:pPr eaLnBrk="1" hangingPunct="1">
                <a:spcBef>
                  <a:spcPct val="0"/>
                </a:spcBef>
              </a:pPr>
              <a:t>4</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32D15AB-ADBD-496C-A828-3BCA6C56C9E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6692AE12-F262-45EE-AB2A-24740D85BC49}"/>
              </a:ext>
            </a:extLst>
          </p:cNvPr>
          <p:cNvSpPr>
            <a:spLocks noGrp="1"/>
          </p:cNvSpPr>
          <p:nvPr>
            <p:ph type="body" idx="1"/>
          </p:nvPr>
        </p:nvSpPr>
        <p:spPr/>
        <p:txBody>
          <a:bodyPr/>
          <a:lstStyle/>
          <a:p>
            <a:pPr>
              <a:spcBef>
                <a:spcPct val="0"/>
              </a:spcBef>
              <a:defRPr/>
            </a:pPr>
            <a:r>
              <a:rPr lang="en-GB" altLang="en-US" b="1" dirty="0"/>
              <a:t>YOUR SETTING’S POLICY, PROCEDURES AND GUIDANCE - </a:t>
            </a:r>
            <a:r>
              <a:rPr lang="en-GB" altLang="en-US" sz="1200" b="1" dirty="0">
                <a:solidFill>
                  <a:schemeClr val="tx2"/>
                </a:solidFill>
              </a:rPr>
              <a:t>Specific circumstances and contextual safeguarding </a:t>
            </a:r>
            <a:endParaRPr lang="en-GB" altLang="en-US" b="1" dirty="0"/>
          </a:p>
          <a:p>
            <a:pPr marL="0" indent="0" eaLnBrk="1" fontAlgn="auto" hangingPunct="1">
              <a:spcBef>
                <a:spcPts val="0"/>
              </a:spcBef>
              <a:spcAft>
                <a:spcPts val="0"/>
              </a:spcAft>
              <a:buFont typeface="Wingdings" panose="05000000000000000000" pitchFamily="2" charset="2"/>
              <a:buNone/>
              <a:defRPr/>
            </a:pPr>
            <a:endParaRPr lang="en-US" dirty="0"/>
          </a:p>
          <a:p>
            <a:pPr>
              <a:defRPr/>
            </a:pPr>
            <a:r>
              <a:rPr lang="en-GB" dirty="0"/>
              <a:t>Emphasis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Annex A specific safeguarding circumstances  - Mandatory duty to report </a:t>
            </a:r>
            <a:r>
              <a:rPr lang="en-GB" b="1" dirty="0"/>
              <a:t>Female genital mutilation </a:t>
            </a:r>
            <a:r>
              <a:rPr lang="en-GB" dirty="0"/>
              <a:t>and also </a:t>
            </a:r>
            <a:r>
              <a:rPr lang="en-GB" b="1" dirty="0"/>
              <a:t>prevent duty</a:t>
            </a:r>
          </a:p>
          <a:p>
            <a:pPr marL="171450" indent="-171450">
              <a:buFont typeface="Arial" panose="020B0604020202020204" pitchFamily="34" charset="0"/>
              <a:buChar char="•"/>
              <a:defRPr/>
            </a:pPr>
            <a:r>
              <a:rPr lang="en-GB" dirty="0"/>
              <a:t>Part five, Child on Child sexual violence – reporting </a:t>
            </a:r>
            <a:r>
              <a:rPr lang="en-GB" b="1" dirty="0"/>
              <a:t>peer on peer abuse </a:t>
            </a:r>
          </a:p>
          <a:p>
            <a:pPr>
              <a:defRPr/>
            </a:pPr>
            <a:endParaRPr lang="en-GB" dirty="0"/>
          </a:p>
        </p:txBody>
      </p:sp>
      <p:sp>
        <p:nvSpPr>
          <p:cNvPr id="37892" name="Slide Number Placeholder 3">
            <a:extLst>
              <a:ext uri="{FF2B5EF4-FFF2-40B4-BE49-F238E27FC236}">
                <a16:creationId xmlns:a16="http://schemas.microsoft.com/office/drawing/2014/main" id="{3524CB36-AD4F-475E-AF28-0A60BFE1317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FF08FBF-FB37-47A6-94C4-ACFE36E2E045}" type="slidenum">
              <a:rPr lang="en-GB" altLang="en-US"/>
              <a:pPr eaLnBrk="1" hangingPunct="1">
                <a:spcBef>
                  <a:spcPct val="0"/>
                </a:spcBef>
              </a:pPr>
              <a:t>5</a:t>
            </a:fld>
            <a:endParaRPr lang="en-GB" altLang="en-US" dirty="0"/>
          </a:p>
        </p:txBody>
      </p:sp>
    </p:spTree>
    <p:extLst>
      <p:ext uri="{BB962C8B-B14F-4D97-AF65-F5344CB8AC3E}">
        <p14:creationId xmlns:p14="http://schemas.microsoft.com/office/powerpoint/2010/main" val="22879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Yael</a:t>
            </a:r>
            <a:r>
              <a:rPr lang="en-GB" baseline="0" dirty="0"/>
              <a:t> will </a:t>
            </a:r>
            <a:r>
              <a:rPr lang="en-GB" baseline="0"/>
              <a:t>provide presentation.</a:t>
            </a:r>
            <a:endParaRPr lang="en-GB" dirty="0"/>
          </a:p>
        </p:txBody>
      </p:sp>
      <p:sp>
        <p:nvSpPr>
          <p:cNvPr id="4" name="Slide Number Placeholder 3"/>
          <p:cNvSpPr>
            <a:spLocks noGrp="1"/>
          </p:cNvSpPr>
          <p:nvPr>
            <p:ph type="sldNum" sz="quarter" idx="10"/>
          </p:nvPr>
        </p:nvSpPr>
        <p:spPr/>
        <p:txBody>
          <a:bodyPr/>
          <a:lstStyle/>
          <a:p>
            <a:fld id="{DFC28DE9-947F-4AC8-A1E6-CDD903C915A3}" type="slidenum">
              <a:rPr lang="en-GB" smtClean="0"/>
              <a:t>6</a:t>
            </a:fld>
            <a:endParaRPr lang="en-GB" dirty="0"/>
          </a:p>
        </p:txBody>
      </p:sp>
    </p:spTree>
    <p:extLst>
      <p:ext uri="{BB962C8B-B14F-4D97-AF65-F5344CB8AC3E}">
        <p14:creationId xmlns:p14="http://schemas.microsoft.com/office/powerpoint/2010/main" val="355090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AA36CD6-1849-46BB-9D63-F82B11112C2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7F9A846-728C-49A6-9DAA-43D75433AABC}" type="slidenum">
              <a:rPr lang="en-GB" altLang="en-US"/>
              <a:pPr eaLnBrk="1" hangingPunct="1">
                <a:spcBef>
                  <a:spcPct val="0"/>
                </a:spcBef>
              </a:pPr>
              <a:t>7</a:t>
            </a:fld>
            <a:endParaRPr lang="en-GB" altLang="en-US" dirty="0"/>
          </a:p>
        </p:txBody>
      </p:sp>
      <p:sp>
        <p:nvSpPr>
          <p:cNvPr id="38915" name="Rectangle 2">
            <a:extLst>
              <a:ext uri="{FF2B5EF4-FFF2-40B4-BE49-F238E27FC236}">
                <a16:creationId xmlns:a16="http://schemas.microsoft.com/office/drawing/2014/main" id="{A748F704-3A1E-47FE-9B24-EC98D306A8F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6D989B6-59DE-4328-B634-636788CA7BFC}"/>
              </a:ext>
            </a:extLst>
          </p:cNvPr>
          <p:cNvSpPr>
            <a:spLocks noGrp="1" noChangeArrowheads="1"/>
          </p:cNvSpPr>
          <p:nvPr>
            <p:ph type="body" idx="1"/>
          </p:nvPr>
        </p:nvSpPr>
        <p:spPr>
          <a:noFill/>
        </p:spPr>
        <p:txBody>
          <a:bodyPr/>
          <a:lstStyle/>
          <a:p>
            <a:r>
              <a:rPr lang="en-US" altLang="en-US" b="1" dirty="0">
                <a:latin typeface="Arial" panose="020B0604020202020204" pitchFamily="34" charset="0"/>
                <a:cs typeface="Arial" panose="020B0604020202020204" pitchFamily="34" charset="0"/>
              </a:rPr>
              <a:t>What school and college staff should know and do </a:t>
            </a:r>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A child centered and coordinated approach to safeguarding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1. Schools and colleges and their staff are an important part of the wider safeguarding system for children. This system is described in statutory guidance Working together to safeguard children. </a:t>
            </a:r>
          </a:p>
          <a:p>
            <a:r>
              <a:rPr lang="en-US" altLang="en-US" dirty="0">
                <a:latin typeface="Arial" panose="020B0604020202020204" pitchFamily="34" charset="0"/>
                <a:cs typeface="Arial" panose="020B0604020202020204" pitchFamily="34" charset="0"/>
              </a:rPr>
              <a:t>2. Safeguarding and promoting the welfare of children is </a:t>
            </a:r>
            <a:r>
              <a:rPr lang="en-US" altLang="en-US" b="1" dirty="0">
                <a:latin typeface="Arial" panose="020B0604020202020204" pitchFamily="34" charset="0"/>
                <a:cs typeface="Arial" panose="020B0604020202020204" pitchFamily="34" charset="0"/>
              </a:rPr>
              <a:t>everyone’s </a:t>
            </a:r>
            <a:r>
              <a:rPr lang="en-US" altLang="en-US" dirty="0">
                <a:latin typeface="Arial" panose="020B0604020202020204" pitchFamily="34" charset="0"/>
                <a:cs typeface="Arial" panose="020B0604020202020204" pitchFamily="34" charset="0"/>
              </a:rPr>
              <a:t>responsibility. </a:t>
            </a:r>
            <a:r>
              <a:rPr lang="en-US" altLang="en-US" b="1" dirty="0">
                <a:latin typeface="Arial" panose="020B0604020202020204" pitchFamily="34" charset="0"/>
                <a:cs typeface="Arial" panose="020B0604020202020204" pitchFamily="34" charset="0"/>
              </a:rPr>
              <a:t>Everyone </a:t>
            </a:r>
            <a:r>
              <a:rPr lang="en-US" altLang="en-US" dirty="0">
                <a:latin typeface="Arial" panose="020B0604020202020204" pitchFamily="34" charset="0"/>
                <a:cs typeface="Arial" panose="020B0604020202020204" pitchFamily="34" charset="0"/>
              </a:rPr>
              <a:t>who comes into contact with children and their families has a role to play. In order to fulfil this responsibility effectively, all professionals should make sure their approach is child-centered. This means that they should consider, at all times, what is in the </a:t>
            </a:r>
            <a:r>
              <a:rPr lang="en-US" altLang="en-US" b="1" dirty="0">
                <a:latin typeface="Arial" panose="020B0604020202020204" pitchFamily="34" charset="0"/>
                <a:cs typeface="Arial" panose="020B0604020202020204" pitchFamily="34" charset="0"/>
              </a:rPr>
              <a:t>best interests </a:t>
            </a:r>
            <a:r>
              <a:rPr lang="en-US" altLang="en-US" dirty="0">
                <a:latin typeface="Arial" panose="020B0604020202020204" pitchFamily="34" charset="0"/>
                <a:cs typeface="Arial" panose="020B0604020202020204" pitchFamily="34" charset="0"/>
              </a:rPr>
              <a:t>of the child. </a:t>
            </a:r>
          </a:p>
          <a:p>
            <a:r>
              <a:rPr lang="en-US" altLang="en-US" dirty="0">
                <a:latin typeface="Arial" panose="020B0604020202020204" pitchFamily="34" charset="0"/>
                <a:cs typeface="Arial" panose="020B0604020202020204" pitchFamily="34" charset="0"/>
              </a:rPr>
              <a:t>3. No single professional can have a full picture of a child’s needs and circumstances. If children and families are to receive the right help at the right time, </a:t>
            </a:r>
            <a:r>
              <a:rPr lang="en-US" altLang="en-US" b="1" dirty="0">
                <a:latin typeface="Arial" panose="020B0604020202020204" pitchFamily="34" charset="0"/>
                <a:cs typeface="Arial" panose="020B0604020202020204" pitchFamily="34" charset="0"/>
              </a:rPr>
              <a:t>everyone </a:t>
            </a:r>
            <a:r>
              <a:rPr lang="en-US" altLang="en-US" dirty="0">
                <a:latin typeface="Arial" panose="020B0604020202020204" pitchFamily="34" charset="0"/>
                <a:cs typeface="Arial" panose="020B0604020202020204" pitchFamily="34" charset="0"/>
              </a:rPr>
              <a:t>who comes into contact with them has a role to play in identifying concerns, sharing information and taking prompt action. </a:t>
            </a:r>
          </a:p>
          <a:p>
            <a:r>
              <a:rPr lang="en-US" altLang="en-US" dirty="0">
                <a:latin typeface="Arial" panose="020B0604020202020204" pitchFamily="34" charset="0"/>
                <a:cs typeface="Arial" panose="020B0604020202020204" pitchFamily="34" charset="0"/>
              </a:rPr>
              <a:t>4. Safeguarding and promoting the welfare of children is defined for the purposes of this guidance as: </a:t>
            </a:r>
          </a:p>
          <a:p>
            <a:r>
              <a:rPr lang="en-GB" altLang="en-US" dirty="0">
                <a:latin typeface="Arial" panose="020B0604020202020204" pitchFamily="34" charset="0"/>
                <a:cs typeface="Arial" panose="020B0604020202020204" pitchFamily="34" charset="0"/>
              </a:rPr>
              <a:t>• protecting children from maltreatment; </a:t>
            </a:r>
          </a:p>
          <a:p>
            <a:r>
              <a:rPr lang="en-US" altLang="en-US" dirty="0">
                <a:latin typeface="Arial" panose="020B0604020202020204" pitchFamily="34" charset="0"/>
                <a:cs typeface="Arial" panose="020B0604020202020204" pitchFamily="34" charset="0"/>
              </a:rPr>
              <a:t>• preventing impairment of children’s health or development; </a:t>
            </a:r>
          </a:p>
          <a:p>
            <a:r>
              <a:rPr lang="en-US" altLang="en-US" dirty="0">
                <a:latin typeface="Arial" panose="020B0604020202020204" pitchFamily="34" charset="0"/>
                <a:cs typeface="Arial" panose="020B0604020202020204" pitchFamily="34" charset="0"/>
              </a:rPr>
              <a:t>• ensuring that children grow up in circumstances consistent with the provision of safe and effective care; and </a:t>
            </a:r>
          </a:p>
          <a:p>
            <a:r>
              <a:rPr lang="en-US" altLang="en-US" dirty="0">
                <a:latin typeface="Arial" panose="020B0604020202020204" pitchFamily="34" charset="0"/>
                <a:cs typeface="Arial" panose="020B0604020202020204" pitchFamily="34" charset="0"/>
              </a:rPr>
              <a:t>• taking action to enable all children to have the best outcomes. </a:t>
            </a:r>
          </a:p>
          <a:p>
            <a:endParaRPr lang="en-GB"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5. Children includes everyone under the age of 18. </a:t>
            </a:r>
          </a:p>
          <a:p>
            <a:pPr eaLnBrk="1" hangingPunct="1"/>
            <a:endParaRPr lang="en-GB"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dirty="0"/>
              <a:t>Exercise, ask staff to discuss what the indictors would be for each category and what they think the impact is? Refer them to either KCSiE part one or their schools CP policy  </a:t>
            </a:r>
          </a:p>
          <a:p>
            <a:endParaRPr lang="en-US" altLang="en-US" dirty="0"/>
          </a:p>
          <a:p>
            <a:r>
              <a:rPr lang="en-US" altLang="en-US" dirty="0"/>
              <a:t>17. </a:t>
            </a:r>
            <a:r>
              <a:rPr lang="en-US" altLang="en-US" b="1" dirty="0"/>
              <a:t>All </a:t>
            </a:r>
            <a:r>
              <a:rPr lang="en-US" altLang="en-US" dirty="0"/>
              <a:t>school and college staff members should be aware of the types of abuse and neglect so that they are able to identify cases of children who may be in need of help or protection. Types of abuse and neglect, and examples of safeguarding issues are described in paragraphs 35-44 of this guidance. </a:t>
            </a:r>
          </a:p>
          <a:p>
            <a:r>
              <a:rPr lang="en-US" altLang="en-US" dirty="0"/>
              <a:t>18. Departmental advice What to do if you are worried a child is being abused- Advice for practitioners provides more information on understanding and identifying abuse and neglect. Examples of potential signs of abuse and neglect are highlighted throughout the advice and will be particularly helpful for school and college staff. The NSPCC website also provides useful additional information on types of abuse and what to look out for. </a:t>
            </a:r>
          </a:p>
          <a:p>
            <a:r>
              <a:rPr lang="en-US" altLang="en-US" dirty="0"/>
              <a:t>19. Staff members working with children are advised to maintain an attitude of </a:t>
            </a:r>
            <a:r>
              <a:rPr lang="en-US" altLang="en-US" b="1" dirty="0"/>
              <a:t>‘it could happen here’ </a:t>
            </a:r>
            <a:r>
              <a:rPr lang="en-US" altLang="en-US" dirty="0"/>
              <a:t>where safeguarding is concerned. When concerned about the welfare of a child, staff members should always act in the </a:t>
            </a:r>
            <a:r>
              <a:rPr lang="en-US" altLang="en-US" b="1" dirty="0"/>
              <a:t>best </a:t>
            </a:r>
            <a:r>
              <a:rPr lang="en-US" altLang="en-US" dirty="0"/>
              <a:t>interests of the child. </a:t>
            </a:r>
          </a:p>
          <a:p>
            <a:r>
              <a:rPr lang="en-US" altLang="en-US" dirty="0"/>
              <a:t>20. Knowing what to look for is vital to the early identification of abuse and neglect. If staff members are unsure, they should always speak to the designated safeguarding lead. </a:t>
            </a:r>
          </a:p>
          <a:p>
            <a:endParaRPr lang="en-GB" altLang="en-US" dirty="0"/>
          </a:p>
          <a:p>
            <a:r>
              <a:rPr lang="en-US" altLang="en-US" b="1" dirty="0"/>
              <a:t>What school and college staff should do if they have concerns about a child </a:t>
            </a:r>
            <a:endParaRPr lang="en-US" altLang="en-US" dirty="0"/>
          </a:p>
          <a:p>
            <a:r>
              <a:rPr lang="en-US" altLang="en-US" dirty="0"/>
              <a:t>21. If staff members have any </a:t>
            </a:r>
            <a:r>
              <a:rPr lang="en-US" altLang="en-US" b="1" dirty="0"/>
              <a:t>concerns </a:t>
            </a:r>
            <a:r>
              <a:rPr lang="en-US" altLang="en-US" dirty="0"/>
              <a:t>about a child (as opposed to a child being in immediate danger - see paragraph 28) they will need to decide what action to take. Where possible, there should be a conversation with the designated safeguarding lead to agree a course of action, although any staff member can make a referral to children’s social care. Other options could include referral to specialist services or early help services and should be made in accordance with the referral threshold set by the Local Safeguarding Children Board. </a:t>
            </a:r>
          </a:p>
          <a:p>
            <a:endParaRPr lang="en-GB" altLang="en-US" dirty="0"/>
          </a:p>
        </p:txBody>
      </p:sp>
      <p:sp>
        <p:nvSpPr>
          <p:cNvPr id="69636" name="Slide Number Placeholder 3"/>
          <p:cNvSpPr>
            <a:spLocks noGrp="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D0BC13-A9DB-4493-B0D9-A4DC26357D4C}" type="slidenum">
              <a:rPr lang="en-GB" altLang="en-US" smtClean="0"/>
              <a:pPr eaLnBrk="1" hangingPunct="1">
                <a:spcBef>
                  <a:spcPct val="0"/>
                </a:spcBef>
              </a:pPr>
              <a:t>9</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48D8C3B-5277-44CD-BF39-BA6C7404720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BD1A2A6D-791A-4341-A51F-3E29207E0571}"/>
              </a:ext>
            </a:extLst>
          </p:cNvPr>
          <p:cNvSpPr>
            <a:spLocks noGrp="1"/>
          </p:cNvSpPr>
          <p:nvPr>
            <p:ph type="body" idx="1"/>
          </p:nvPr>
        </p:nvSpPr>
        <p:spPr>
          <a:noFill/>
        </p:spPr>
        <p:txBody>
          <a:bodyPr/>
          <a:lstStyle/>
          <a:p>
            <a:endParaRPr lang="en-GB"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Emotional abuse</a:t>
            </a:r>
            <a:r>
              <a:rPr lang="en-US" altLang="en-US" dirty="0">
                <a:latin typeface="Arial" panose="020B0604020202020204" pitchFamily="34" charset="0"/>
                <a:cs typeface="Arial" panose="020B0604020202020204" pitchFamily="34" charset="0"/>
              </a:rPr>
              <a:t>: the persistent emotional maltreatment of a child such as to cause severe and adverse effects on the child’s emotional development. It may involve conveying to a child that they are worthless or unloved, inadequate, or valued only insofar as they meet the needs of another person. It may include not giving the child opportunities to express their views, deliberately silencing them or ‘making fun’ of what they say or how they communicate. It may feature age or developmentally inappropriate expectations being imposed on children. These may include interactions that are beyond a child’s developmental capability as well as overprotection and limitation of exploration and learning, or preventing the child from participating in normal social interaction. It may involve seeing 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a:t>
            </a:r>
          </a:p>
        </p:txBody>
      </p:sp>
      <p:sp>
        <p:nvSpPr>
          <p:cNvPr id="43012" name="Slide Number Placeholder 3">
            <a:extLst>
              <a:ext uri="{FF2B5EF4-FFF2-40B4-BE49-F238E27FC236}">
                <a16:creationId xmlns:a16="http://schemas.microsoft.com/office/drawing/2014/main" id="{27EBD357-29FE-4B63-9CF0-88D9B34F0D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3413B65-D61D-40DE-8AAF-D733E9186405}" type="slidenum">
              <a:rPr lang="en-GB" altLang="en-US"/>
              <a:pPr eaLnBrk="1" hangingPunct="1">
                <a:spcBef>
                  <a:spcPct val="0"/>
                </a:spcBef>
              </a:pPr>
              <a:t>12</a:t>
            </a:fld>
            <a:endParaRPr lang="en-GB" altLang="en-US" dirty="0"/>
          </a:p>
        </p:txBody>
      </p:sp>
    </p:spTree>
    <p:extLst>
      <p:ext uri="{BB962C8B-B14F-4D97-AF65-F5344CB8AC3E}">
        <p14:creationId xmlns:p14="http://schemas.microsoft.com/office/powerpoint/2010/main" val="262605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517525" y="1193007"/>
            <a:ext cx="7772400" cy="1102519"/>
          </a:xfrm>
        </p:spPr>
        <p:txBody>
          <a:bodyPr/>
          <a:lstStyle>
            <a:lvl1pPr>
              <a:defRPr/>
            </a:lvl1pPr>
          </a:lstStyle>
          <a:p>
            <a:pPr lvl="0"/>
            <a:r>
              <a:rPr lang="en-US" altLang="en-US" noProof="0"/>
              <a:t>Click to edit Master title style</a:t>
            </a:r>
            <a:endParaRPr lang="en-GB" altLang="en-US" noProof="0"/>
          </a:p>
        </p:txBody>
      </p:sp>
      <p:sp>
        <p:nvSpPr>
          <p:cNvPr id="8197" name="Rectangle 5"/>
          <p:cNvSpPr>
            <a:spLocks noGrp="1" noChangeArrowheads="1"/>
          </p:cNvSpPr>
          <p:nvPr>
            <p:ph type="subTitle" idx="1"/>
          </p:nvPr>
        </p:nvSpPr>
        <p:spPr>
          <a:xfrm>
            <a:off x="515938" y="2295525"/>
            <a:ext cx="6400800" cy="1314450"/>
          </a:xfrm>
        </p:spPr>
        <p:txBody>
          <a:bodyPr/>
          <a:lstStyle>
            <a:lvl1pPr marL="0" indent="0">
              <a:buFontTx/>
              <a:buNone/>
              <a:defRPr/>
            </a:lvl1pPr>
          </a:lstStyle>
          <a:p>
            <a:pPr lvl="0"/>
            <a:r>
              <a:rPr lang="en-US" altLang="en-US" noProof="0" dirty="0"/>
              <a:t>Click to edit Master subtitle style</a:t>
            </a:r>
            <a:endParaRPr lang="en-GB" alt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35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41" y="205979"/>
            <a:ext cx="2022475" cy="372784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0538" y="205979"/>
            <a:ext cx="5918200" cy="3727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902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0541" y="205979"/>
            <a:ext cx="8093075" cy="857250"/>
          </a:xfrm>
        </p:spPr>
        <p:txBody>
          <a:bodyPr/>
          <a:lstStyle/>
          <a:p>
            <a:r>
              <a:rPr lang="en-US"/>
              <a:t>Click to edit Master title style</a:t>
            </a:r>
            <a:endParaRPr lang="en-GB"/>
          </a:p>
        </p:txBody>
      </p:sp>
      <p:sp>
        <p:nvSpPr>
          <p:cNvPr id="3" name="Chart Placeholder 2"/>
          <p:cNvSpPr>
            <a:spLocks noGrp="1"/>
          </p:cNvSpPr>
          <p:nvPr>
            <p:ph type="chart" idx="1"/>
          </p:nvPr>
        </p:nvSpPr>
        <p:spPr>
          <a:xfrm>
            <a:off x="490541" y="1057275"/>
            <a:ext cx="8093075" cy="2876550"/>
          </a:xfrm>
        </p:spPr>
        <p:txBody>
          <a:bodyPr/>
          <a:lstStyle/>
          <a:p>
            <a:r>
              <a:rPr lang="en-US" dirty="0"/>
              <a:t>Click icon to add chart</a:t>
            </a:r>
            <a:endParaRPr lang="en-GB" dirty="0"/>
          </a:p>
        </p:txBody>
      </p:sp>
    </p:spTree>
    <p:extLst>
      <p:ext uri="{BB962C8B-B14F-4D97-AF65-F5344CB8AC3E}">
        <p14:creationId xmlns:p14="http://schemas.microsoft.com/office/powerpoint/2010/main" val="415047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7983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534C776B-AD84-DE40-A542-6A25C97B9CC0}"/>
              </a:ext>
            </a:extLst>
          </p:cNvPr>
          <p:cNvSpPr>
            <a:spLocks noGrp="1"/>
          </p:cNvSpPr>
          <p:nvPr>
            <p:ph type="title"/>
          </p:nvPr>
        </p:nvSpPr>
        <p:spPr/>
        <p:txBody>
          <a:bodyPr/>
          <a:lstStyle>
            <a:lvl1pPr>
              <a:defRPr>
                <a:solidFill>
                  <a:srgbClr val="96A8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483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53286"/>
            <a:ext cx="7772400" cy="1021556"/>
          </a:xfr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02814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5711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41" y="1057275"/>
            <a:ext cx="3970337" cy="2876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3275" y="1057275"/>
            <a:ext cx="3970338" cy="2876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381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36100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36100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5982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6971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66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2310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180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547939C5-3DA0-424F-AD0B-9C64CBFBA61D}"/>
              </a:ext>
            </a:extLst>
          </p:cNvPr>
          <p:cNvSpPr>
            <a:spLocks/>
          </p:cNvSpPr>
          <p:nvPr userDrawn="1"/>
        </p:nvSpPr>
        <p:spPr bwMode="auto">
          <a:xfrm>
            <a:off x="-5321" y="4098643"/>
            <a:ext cx="9147175" cy="1032272"/>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rgbClr val="96A800"/>
          </a:solidFill>
          <a:ln>
            <a:noFill/>
          </a:ln>
          <a:extLst/>
        </p:spPr>
        <p:txBody>
          <a:bodyPr/>
          <a:lstStyle/>
          <a:p>
            <a:endParaRPr lang="en-GB" dirty="0"/>
          </a:p>
        </p:txBody>
      </p:sp>
      <p:sp>
        <p:nvSpPr>
          <p:cNvPr id="1032" name="Freeform 8"/>
          <p:cNvSpPr>
            <a:spLocks/>
          </p:cNvSpPr>
          <p:nvPr userDrawn="1"/>
        </p:nvSpPr>
        <p:spPr bwMode="auto">
          <a:xfrm>
            <a:off x="-12140" y="4130508"/>
            <a:ext cx="9156140" cy="1032272"/>
          </a:xfrm>
          <a:custGeom>
            <a:avLst/>
            <a:gdLst>
              <a:gd name="T0" fmla="*/ 5762 w 5762"/>
              <a:gd name="T1" fmla="*/ 867 h 867"/>
              <a:gd name="T2" fmla="*/ 5762 w 5762"/>
              <a:gd name="T3" fmla="*/ 124 h 867"/>
              <a:gd name="T4" fmla="*/ 4975 w 5762"/>
              <a:gd name="T5" fmla="*/ 60 h 867"/>
              <a:gd name="T6" fmla="*/ 4161 w 5762"/>
              <a:gd name="T7" fmla="*/ 17 h 867"/>
              <a:gd name="T8" fmla="*/ 4031 w 5762"/>
              <a:gd name="T9" fmla="*/ 17 h 867"/>
              <a:gd name="T10" fmla="*/ 3628 w 5762"/>
              <a:gd name="T11" fmla="*/ 4 h 867"/>
              <a:gd name="T12" fmla="*/ 3491 w 5762"/>
              <a:gd name="T13" fmla="*/ 4 h 867"/>
              <a:gd name="T14" fmla="*/ 3080 w 5762"/>
              <a:gd name="T15" fmla="*/ 0 h 867"/>
              <a:gd name="T16" fmla="*/ 3026 w 5762"/>
              <a:gd name="T17" fmla="*/ 0 h 867"/>
              <a:gd name="T18" fmla="*/ 2246 w 5762"/>
              <a:gd name="T19" fmla="*/ 13 h 867"/>
              <a:gd name="T20" fmla="*/ 1466 w 5762"/>
              <a:gd name="T21" fmla="*/ 34 h 867"/>
              <a:gd name="T22" fmla="*/ 713 w 5762"/>
              <a:gd name="T23" fmla="*/ 73 h 867"/>
              <a:gd name="T24" fmla="*/ 2 w 5762"/>
              <a:gd name="T25" fmla="*/ 116 h 867"/>
              <a:gd name="T26" fmla="*/ 0 w 5762"/>
              <a:gd name="T27" fmla="*/ 867 h 867"/>
              <a:gd name="T28" fmla="*/ 5762 w 5762"/>
              <a:gd name="T29"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2" h="867">
                <a:moveTo>
                  <a:pt x="5762" y="867"/>
                </a:moveTo>
                <a:lnTo>
                  <a:pt x="5762" y="124"/>
                </a:lnTo>
                <a:lnTo>
                  <a:pt x="4975" y="60"/>
                </a:lnTo>
                <a:lnTo>
                  <a:pt x="4161" y="17"/>
                </a:lnTo>
                <a:lnTo>
                  <a:pt x="4031" y="17"/>
                </a:lnTo>
                <a:lnTo>
                  <a:pt x="3628" y="4"/>
                </a:lnTo>
                <a:lnTo>
                  <a:pt x="3491" y="4"/>
                </a:lnTo>
                <a:lnTo>
                  <a:pt x="3080" y="0"/>
                </a:lnTo>
                <a:lnTo>
                  <a:pt x="3026" y="0"/>
                </a:lnTo>
                <a:lnTo>
                  <a:pt x="2246" y="13"/>
                </a:lnTo>
                <a:lnTo>
                  <a:pt x="1466" y="34"/>
                </a:lnTo>
                <a:lnTo>
                  <a:pt x="713" y="73"/>
                </a:lnTo>
                <a:lnTo>
                  <a:pt x="2" y="116"/>
                </a:lnTo>
                <a:lnTo>
                  <a:pt x="0" y="867"/>
                </a:lnTo>
                <a:lnTo>
                  <a:pt x="5762" y="867"/>
                </a:lnTo>
                <a:close/>
              </a:path>
            </a:pathLst>
          </a:custGeom>
          <a:solidFill>
            <a:schemeClr val="bg1"/>
          </a:solidFill>
          <a:ln>
            <a:noFill/>
          </a:ln>
          <a:extLst/>
        </p:spPr>
        <p:txBody>
          <a:bodyPr/>
          <a:lstStyle/>
          <a:p>
            <a:endParaRPr lang="en-GB" dirty="0"/>
          </a:p>
        </p:txBody>
      </p:sp>
      <p:pic>
        <p:nvPicPr>
          <p:cNvPr id="7" name="Picture 8">
            <a:extLst>
              <a:ext uri="{FF2B5EF4-FFF2-40B4-BE49-F238E27FC236}">
                <a16:creationId xmlns:a16="http://schemas.microsoft.com/office/drawing/2014/main" id="{C03D5526-44E5-7248-911C-2128C819D9B3}"/>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tretch>
            <a:fillRect/>
          </a:stretch>
        </p:blipFill>
        <p:spPr bwMode="auto">
          <a:xfrm>
            <a:off x="7949951" y="4268192"/>
            <a:ext cx="1191903" cy="885005"/>
          </a:xfrm>
          <a:prstGeom prst="rect">
            <a:avLst/>
          </a:prstGeom>
          <a:noFill/>
          <a:ln>
            <a:noFill/>
          </a:ln>
          <a:effectLst/>
          <a:extLst/>
        </p:spPr>
      </p:pic>
      <p:sp>
        <p:nvSpPr>
          <p:cNvPr id="1026" name="Rectangle 2"/>
          <p:cNvSpPr>
            <a:spLocks noGrp="1" noChangeArrowheads="1"/>
          </p:cNvSpPr>
          <p:nvPr>
            <p:ph type="title"/>
          </p:nvPr>
        </p:nvSpPr>
        <p:spPr bwMode="auto">
          <a:xfrm>
            <a:off x="490541" y="205979"/>
            <a:ext cx="80930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90541" y="1057275"/>
            <a:ext cx="80930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8" name="Text Box 11">
            <a:extLst>
              <a:ext uri="{FF2B5EF4-FFF2-40B4-BE49-F238E27FC236}">
                <a16:creationId xmlns:a16="http://schemas.microsoft.com/office/drawing/2014/main" id="{5D96912D-1252-FD4B-AAF7-2D0ADBC3FB78}"/>
              </a:ext>
            </a:extLst>
          </p:cNvPr>
          <p:cNvSpPr txBox="1">
            <a:spLocks noChangeArrowheads="1"/>
          </p:cNvSpPr>
          <p:nvPr userDrawn="1"/>
        </p:nvSpPr>
        <p:spPr bwMode="auto">
          <a:xfrm>
            <a:off x="515941" y="4732090"/>
            <a:ext cx="33275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GB" altLang="en-US" sz="1500" dirty="0">
                <a:solidFill>
                  <a:srgbClr val="96A800"/>
                </a:solidFill>
              </a:rPr>
              <a:t>www.hertfordshire.gov.uk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2700">
          <a:solidFill>
            <a:srgbClr val="96A800"/>
          </a:solidFill>
          <a:latin typeface="+mj-lt"/>
          <a:ea typeface="+mj-ea"/>
          <a:cs typeface="+mj-cs"/>
        </a:defRPr>
      </a:lvl1pPr>
      <a:lvl2pPr algn="l" rtl="0" eaLnBrk="1" fontAlgn="base" hangingPunct="1">
        <a:spcBef>
          <a:spcPct val="0"/>
        </a:spcBef>
        <a:spcAft>
          <a:spcPct val="0"/>
        </a:spcAft>
        <a:defRPr sz="2700">
          <a:solidFill>
            <a:srgbClr val="96A800"/>
          </a:solidFill>
          <a:latin typeface="Arial" charset="0"/>
          <a:cs typeface="Arial" charset="0"/>
        </a:defRPr>
      </a:lvl2pPr>
      <a:lvl3pPr algn="l" rtl="0" eaLnBrk="1" fontAlgn="base" hangingPunct="1">
        <a:spcBef>
          <a:spcPct val="0"/>
        </a:spcBef>
        <a:spcAft>
          <a:spcPct val="0"/>
        </a:spcAft>
        <a:defRPr sz="2700">
          <a:solidFill>
            <a:srgbClr val="96A800"/>
          </a:solidFill>
          <a:latin typeface="Arial" charset="0"/>
          <a:cs typeface="Arial" charset="0"/>
        </a:defRPr>
      </a:lvl3pPr>
      <a:lvl4pPr algn="l" rtl="0" eaLnBrk="1" fontAlgn="base" hangingPunct="1">
        <a:spcBef>
          <a:spcPct val="0"/>
        </a:spcBef>
        <a:spcAft>
          <a:spcPct val="0"/>
        </a:spcAft>
        <a:defRPr sz="2700">
          <a:solidFill>
            <a:srgbClr val="96A800"/>
          </a:solidFill>
          <a:latin typeface="Arial" charset="0"/>
          <a:cs typeface="Arial" charset="0"/>
        </a:defRPr>
      </a:lvl4pPr>
      <a:lvl5pPr algn="l" rtl="0" eaLnBrk="1" fontAlgn="base" hangingPunct="1">
        <a:spcBef>
          <a:spcPct val="0"/>
        </a:spcBef>
        <a:spcAft>
          <a:spcPct val="0"/>
        </a:spcAft>
        <a:defRPr sz="2700">
          <a:solidFill>
            <a:srgbClr val="96A800"/>
          </a:solidFill>
          <a:latin typeface="Arial" charset="0"/>
          <a:cs typeface="Arial" charset="0"/>
        </a:defRPr>
      </a:lvl5pPr>
      <a:lvl6pPr marL="342900" algn="l" rtl="0" eaLnBrk="1" fontAlgn="base" hangingPunct="1">
        <a:spcBef>
          <a:spcPct val="0"/>
        </a:spcBef>
        <a:spcAft>
          <a:spcPct val="0"/>
        </a:spcAft>
        <a:defRPr sz="2700">
          <a:solidFill>
            <a:srgbClr val="96A800"/>
          </a:solidFill>
          <a:latin typeface="Arial" charset="0"/>
          <a:cs typeface="Arial" charset="0"/>
        </a:defRPr>
      </a:lvl6pPr>
      <a:lvl7pPr marL="685800" algn="l" rtl="0" eaLnBrk="1" fontAlgn="base" hangingPunct="1">
        <a:spcBef>
          <a:spcPct val="0"/>
        </a:spcBef>
        <a:spcAft>
          <a:spcPct val="0"/>
        </a:spcAft>
        <a:defRPr sz="2700">
          <a:solidFill>
            <a:srgbClr val="96A800"/>
          </a:solidFill>
          <a:latin typeface="Arial" charset="0"/>
          <a:cs typeface="Arial" charset="0"/>
        </a:defRPr>
      </a:lvl7pPr>
      <a:lvl8pPr marL="1028700" algn="l" rtl="0" eaLnBrk="1" fontAlgn="base" hangingPunct="1">
        <a:spcBef>
          <a:spcPct val="0"/>
        </a:spcBef>
        <a:spcAft>
          <a:spcPct val="0"/>
        </a:spcAft>
        <a:defRPr sz="2700">
          <a:solidFill>
            <a:srgbClr val="96A800"/>
          </a:solidFill>
          <a:latin typeface="Arial" charset="0"/>
          <a:cs typeface="Arial" charset="0"/>
        </a:defRPr>
      </a:lvl8pPr>
      <a:lvl9pPr marL="1371600" algn="l" rtl="0" eaLnBrk="1" fontAlgn="base" hangingPunct="1">
        <a:spcBef>
          <a:spcPct val="0"/>
        </a:spcBef>
        <a:spcAft>
          <a:spcPct val="0"/>
        </a:spcAft>
        <a:defRPr sz="2700">
          <a:solidFill>
            <a:srgbClr val="96A800"/>
          </a:solidFill>
          <a:latin typeface="Arial" charset="0"/>
          <a:cs typeface="Arial" charset="0"/>
        </a:defRPr>
      </a:lvl9pPr>
    </p:titleStyle>
    <p:bodyStyle>
      <a:lvl1pPr marL="203597" indent="-203597" algn="l" rtl="0" eaLnBrk="1" fontAlgn="base" hangingPunct="1">
        <a:lnSpc>
          <a:spcPct val="95000"/>
        </a:lnSpc>
        <a:spcBef>
          <a:spcPct val="30000"/>
        </a:spcBef>
        <a:spcAft>
          <a:spcPct val="0"/>
        </a:spcAft>
        <a:buSzPct val="125000"/>
        <a:buChar char="•"/>
        <a:defRPr sz="2100">
          <a:solidFill>
            <a:schemeClr val="tx1"/>
          </a:solidFill>
          <a:latin typeface="+mn-lt"/>
          <a:ea typeface="+mn-ea"/>
          <a:cs typeface="+mn-cs"/>
        </a:defRPr>
      </a:lvl1pPr>
      <a:lvl2pPr marL="614363" indent="-210741" algn="l" rtl="0" eaLnBrk="1" fontAlgn="base" hangingPunct="1">
        <a:lnSpc>
          <a:spcPct val="95000"/>
        </a:lnSpc>
        <a:spcBef>
          <a:spcPct val="30000"/>
        </a:spcBef>
        <a:spcAft>
          <a:spcPct val="0"/>
        </a:spcAft>
        <a:buFont typeface="Arial" charset="0"/>
        <a:buChar char="–"/>
        <a:defRPr sz="2100">
          <a:solidFill>
            <a:schemeClr val="tx1"/>
          </a:solidFill>
          <a:latin typeface="+mn-lt"/>
          <a:cs typeface="+mn-cs"/>
        </a:defRPr>
      </a:lvl2pPr>
      <a:lvl3pPr marL="920354" indent="-171450" algn="l" rtl="0" eaLnBrk="1" fontAlgn="base" hangingPunct="1">
        <a:lnSpc>
          <a:spcPct val="95000"/>
        </a:lnSpc>
        <a:spcBef>
          <a:spcPct val="30000"/>
        </a:spcBef>
        <a:spcAft>
          <a:spcPct val="0"/>
        </a:spcAft>
        <a:buSzPct val="125000"/>
        <a:buChar char="•"/>
        <a:defRPr sz="1800">
          <a:solidFill>
            <a:schemeClr val="tx1"/>
          </a:solidFill>
          <a:latin typeface="+mn-lt"/>
          <a:cs typeface="+mn-cs"/>
        </a:defRPr>
      </a:lvl3pPr>
      <a:lvl4pPr marL="1226344" indent="-171450" algn="l" rtl="0" eaLnBrk="1" fontAlgn="base" hangingPunct="1">
        <a:lnSpc>
          <a:spcPct val="95000"/>
        </a:lnSpc>
        <a:spcBef>
          <a:spcPct val="30000"/>
        </a:spcBef>
        <a:spcAft>
          <a:spcPct val="0"/>
        </a:spcAft>
        <a:buChar char="–"/>
        <a:defRPr sz="1500">
          <a:solidFill>
            <a:schemeClr val="tx1"/>
          </a:solidFill>
          <a:latin typeface="+mn-lt"/>
          <a:cs typeface="+mn-cs"/>
        </a:defRPr>
      </a:lvl4pPr>
      <a:lvl5pPr marL="1543050" indent="-171450" algn="l" rtl="0" eaLnBrk="1" fontAlgn="base" hangingPunct="1">
        <a:lnSpc>
          <a:spcPct val="95000"/>
        </a:lnSpc>
        <a:spcBef>
          <a:spcPct val="30000"/>
        </a:spcBef>
        <a:spcAft>
          <a:spcPct val="0"/>
        </a:spcAft>
        <a:buSzPct val="125000"/>
        <a:buChar char="•"/>
        <a:defRPr sz="1500">
          <a:solidFill>
            <a:schemeClr val="tx1"/>
          </a:solidFill>
          <a:latin typeface="+mn-lt"/>
          <a:cs typeface="+mn-cs"/>
        </a:defRPr>
      </a:lvl5pPr>
      <a:lvl6pPr marL="1885950" indent="-171450" algn="l" rtl="0" eaLnBrk="1" fontAlgn="base" hangingPunct="1">
        <a:lnSpc>
          <a:spcPct val="95000"/>
        </a:lnSpc>
        <a:spcBef>
          <a:spcPct val="30000"/>
        </a:spcBef>
        <a:spcAft>
          <a:spcPct val="0"/>
        </a:spcAft>
        <a:buSzPct val="125000"/>
        <a:buChar char="•"/>
        <a:defRPr sz="1500">
          <a:solidFill>
            <a:schemeClr val="tx1"/>
          </a:solidFill>
          <a:latin typeface="+mn-lt"/>
          <a:cs typeface="+mn-cs"/>
        </a:defRPr>
      </a:lvl6pPr>
      <a:lvl7pPr marL="2228850" indent="-171450" algn="l" rtl="0" eaLnBrk="1" fontAlgn="base" hangingPunct="1">
        <a:lnSpc>
          <a:spcPct val="95000"/>
        </a:lnSpc>
        <a:spcBef>
          <a:spcPct val="30000"/>
        </a:spcBef>
        <a:spcAft>
          <a:spcPct val="0"/>
        </a:spcAft>
        <a:buSzPct val="125000"/>
        <a:buChar char="•"/>
        <a:defRPr sz="1500">
          <a:solidFill>
            <a:schemeClr val="tx1"/>
          </a:solidFill>
          <a:latin typeface="+mn-lt"/>
          <a:cs typeface="+mn-cs"/>
        </a:defRPr>
      </a:lvl7pPr>
      <a:lvl8pPr marL="2571750" indent="-171450" algn="l" rtl="0" eaLnBrk="1" fontAlgn="base" hangingPunct="1">
        <a:lnSpc>
          <a:spcPct val="95000"/>
        </a:lnSpc>
        <a:spcBef>
          <a:spcPct val="30000"/>
        </a:spcBef>
        <a:spcAft>
          <a:spcPct val="0"/>
        </a:spcAft>
        <a:buSzPct val="125000"/>
        <a:buChar char="•"/>
        <a:defRPr sz="1500">
          <a:solidFill>
            <a:schemeClr val="tx1"/>
          </a:solidFill>
          <a:latin typeface="+mn-lt"/>
          <a:cs typeface="+mn-cs"/>
        </a:defRPr>
      </a:lvl8pPr>
      <a:lvl9pPr marL="2914650" indent="-171450" algn="l" rtl="0" eaLnBrk="1" fontAlgn="base" hangingPunct="1">
        <a:lnSpc>
          <a:spcPct val="95000"/>
        </a:lnSpc>
        <a:spcBef>
          <a:spcPct val="30000"/>
        </a:spcBef>
        <a:spcAft>
          <a:spcPct val="0"/>
        </a:spcAft>
        <a:buSzPct val="12500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45.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Missed_call" TargetMode="External"/><Relationship Id="rId13" Type="http://schemas.openxmlformats.org/officeDocument/2006/relationships/hyperlink" Target="https://openclipart.org/detail/211447/-by-morlok-211447" TargetMode="External"/><Relationship Id="rId3" Type="http://schemas.openxmlformats.org/officeDocument/2006/relationships/hyperlink" Target="http://www.hertfordshire.gov.uk/childprotection" TargetMode="External"/><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hyperlink" Target="https://creativecommons.org/licenses/by-nc-sa/3.0/" TargetMode="External"/><Relationship Id="rId5" Type="http://schemas.openxmlformats.org/officeDocument/2006/relationships/image" Target="../media/image22.png"/><Relationship Id="rId15" Type="http://schemas.openxmlformats.org/officeDocument/2006/relationships/hyperlink" Target="https://superuser.com/questions/1039517/set-up-task-scheduler-tasks-under-local-account-in-windows-10-incorrect-passwo" TargetMode="External"/><Relationship Id="rId10" Type="http://schemas.openxmlformats.org/officeDocument/2006/relationships/hyperlink" Target="http://bannax1994.deviantart.com/art/Internet-Explorer-9-Icon-homemade-508123583" TargetMode="External"/><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thegrid.org.uk/info/welfare/child_protection/allegations/safe.shtml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help@nspcc.org.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BD907DC2-E2F4-4682-8FED-4BFB37CA7B7F}"/>
              </a:ext>
            </a:extLst>
          </p:cNvPr>
          <p:cNvSpPr>
            <a:spLocks noGrp="1" noChangeArrowheads="1"/>
          </p:cNvSpPr>
          <p:nvPr>
            <p:ph type="ctrTitle"/>
          </p:nvPr>
        </p:nvSpPr>
        <p:spPr>
          <a:xfrm>
            <a:off x="92869" y="121444"/>
            <a:ext cx="8929687" cy="1778794"/>
          </a:xfrm>
        </p:spPr>
        <p:txBody>
          <a:bodyPr/>
          <a:lstStyle/>
          <a:p>
            <a:pPr algn="ctr" eaLnBrk="1" hangingPunct="1">
              <a:defRPr/>
            </a:pPr>
            <a:r>
              <a:rPr lang="en-GB" altLang="en-US" sz="3300" dirty="0"/>
              <a:t> </a:t>
            </a:r>
            <a:r>
              <a:rPr lang="en-GB" altLang="en-US" sz="2400" b="1" dirty="0"/>
              <a:t>Safeguarding Children Induction</a:t>
            </a:r>
            <a:br>
              <a:rPr lang="en-GB" altLang="en-US" sz="2400" b="1" dirty="0"/>
            </a:br>
            <a:r>
              <a:rPr lang="en-GB" altLang="en-US" sz="2400" b="1" dirty="0"/>
              <a:t>for Adults Working </a:t>
            </a:r>
            <a:br>
              <a:rPr lang="en-GB" altLang="en-US" sz="2400" b="1" dirty="0"/>
            </a:br>
            <a:r>
              <a:rPr lang="en-GB" altLang="en-US" sz="2400" b="1" dirty="0"/>
              <a:t>in Schools </a:t>
            </a:r>
          </a:p>
        </p:txBody>
      </p:sp>
      <p:sp>
        <p:nvSpPr>
          <p:cNvPr id="6147" name="Rectangle 3">
            <a:extLst>
              <a:ext uri="{FF2B5EF4-FFF2-40B4-BE49-F238E27FC236}">
                <a16:creationId xmlns:a16="http://schemas.microsoft.com/office/drawing/2014/main" id="{79830A09-C1D3-4CD6-B926-A88198B19260}"/>
              </a:ext>
            </a:extLst>
          </p:cNvPr>
          <p:cNvSpPr>
            <a:spLocks noGrp="1" noChangeArrowheads="1"/>
          </p:cNvSpPr>
          <p:nvPr>
            <p:ph type="subTitle" idx="1"/>
          </p:nvPr>
        </p:nvSpPr>
        <p:spPr>
          <a:xfrm>
            <a:off x="1221581" y="2301478"/>
            <a:ext cx="6636544" cy="2070497"/>
          </a:xfrm>
        </p:spPr>
        <p:txBody>
          <a:bodyPr/>
          <a:lstStyle/>
          <a:p>
            <a:pPr algn="ctr" eaLnBrk="1" hangingPunct="1"/>
            <a:endParaRPr lang="en-GB" altLang="en-US" b="1" dirty="0">
              <a:solidFill>
                <a:schemeClr val="bg1"/>
              </a:solidFill>
            </a:endParaRPr>
          </a:p>
          <a:p>
            <a:pPr algn="ctr" eaLnBrk="1" hangingPunct="1"/>
            <a:r>
              <a:rPr lang="en-GB" altLang="en-US" sz="1800" b="1" dirty="0">
                <a:solidFill>
                  <a:srgbClr val="96A800"/>
                </a:solidFill>
              </a:rPr>
              <a:t>Produced by the Child Protection Schools Liaison Team </a:t>
            </a:r>
          </a:p>
          <a:p>
            <a:pPr algn="ctr" eaLnBrk="1" hangingPunct="1"/>
            <a:r>
              <a:rPr lang="en-GB" altLang="en-US" sz="1800" b="1" dirty="0">
                <a:solidFill>
                  <a:srgbClr val="96A800"/>
                </a:solidFill>
              </a:rPr>
              <a:t>(September 2019)</a:t>
            </a:r>
          </a:p>
          <a:p>
            <a:pPr eaLnBrk="1" hangingPunct="1"/>
            <a:endParaRPr lang="en-GB" altLang="en-US" b="1" dirty="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8F79A1F4-45AD-4AF1-9930-8809F8BCA996}"/>
              </a:ext>
            </a:extLst>
          </p:cNvPr>
          <p:cNvSpPr>
            <a:spLocks noGrp="1" noChangeArrowheads="1"/>
          </p:cNvSpPr>
          <p:nvPr>
            <p:ph type="title"/>
          </p:nvPr>
        </p:nvSpPr>
        <p:spPr>
          <a:xfrm>
            <a:off x="525462" y="0"/>
            <a:ext cx="8093075" cy="857250"/>
          </a:xfrm>
        </p:spPr>
        <p:txBody>
          <a:bodyPr/>
          <a:lstStyle/>
          <a:p>
            <a:pPr algn="ctr" eaLnBrk="1" hangingPunct="1">
              <a:defRPr/>
            </a:pPr>
            <a:r>
              <a:rPr lang="en-GB" altLang="en-US" b="1" dirty="0"/>
              <a:t>Physical Abuse</a:t>
            </a:r>
            <a:endParaRPr lang="en-US" altLang="en-US" b="1" dirty="0"/>
          </a:p>
        </p:txBody>
      </p:sp>
      <p:sp>
        <p:nvSpPr>
          <p:cNvPr id="36869" name="Rectangle 5">
            <a:extLst>
              <a:ext uri="{FF2B5EF4-FFF2-40B4-BE49-F238E27FC236}">
                <a16:creationId xmlns:a16="http://schemas.microsoft.com/office/drawing/2014/main" id="{6D3C2791-09FC-4027-991A-747D09DDF893}"/>
              </a:ext>
            </a:extLst>
          </p:cNvPr>
          <p:cNvSpPr>
            <a:spLocks noGrp="1" noChangeArrowheads="1"/>
          </p:cNvSpPr>
          <p:nvPr>
            <p:ph type="body" sz="half" idx="1"/>
          </p:nvPr>
        </p:nvSpPr>
        <p:spPr>
          <a:xfrm>
            <a:off x="828675" y="700088"/>
            <a:ext cx="7336631" cy="3233737"/>
          </a:xfrm>
        </p:spPr>
        <p:txBody>
          <a:bodyPr/>
          <a:lstStyle/>
          <a:p>
            <a:pPr>
              <a:defRPr/>
            </a:pPr>
            <a:endParaRPr lang="en-GB" dirty="0">
              <a:solidFill>
                <a:srgbClr val="333333"/>
              </a:solidFill>
            </a:endParaRPr>
          </a:p>
          <a:p>
            <a:pPr marL="0" indent="0">
              <a:buNone/>
              <a:defRPr/>
            </a:pPr>
            <a:r>
              <a:rPr lang="en-US" dirty="0">
                <a:solidFill>
                  <a:srgbClr val="333333"/>
                </a:solidFill>
              </a:rPr>
              <a:t>A form of abuse which may involve hitting, shaking, throwing, poisoning, burning or scalding, drowning, suffocating or otherwise causing physical harm to a child.</a:t>
            </a:r>
          </a:p>
          <a:p>
            <a:pPr marL="0" indent="0">
              <a:buNone/>
              <a:defRPr/>
            </a:pPr>
            <a:r>
              <a:rPr lang="en-US" dirty="0">
                <a:solidFill>
                  <a:srgbClr val="333333"/>
                </a:solidFill>
              </a:rPr>
              <a:t> Physical harm may also be caused when a parent or carer fabricates the symptoms of, or deliberately induces, illness in a child. </a:t>
            </a:r>
          </a:p>
          <a:p>
            <a:pPr marL="0" indent="0">
              <a:buNone/>
              <a:defRPr/>
            </a:pPr>
            <a:endParaRPr lang="en-US" altLang="en-US" b="1" dirty="0">
              <a:solidFill>
                <a:schemeClr val="accent4">
                  <a:lumMod val="10000"/>
                </a:schemeClr>
              </a:solidFill>
            </a:endParaRPr>
          </a:p>
        </p:txBody>
      </p:sp>
    </p:spTree>
    <p:extLst>
      <p:ext uri="{BB962C8B-B14F-4D97-AF65-F5344CB8AC3E}">
        <p14:creationId xmlns:p14="http://schemas.microsoft.com/office/powerpoint/2010/main" val="202371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069-4CFE-4926-8169-185B0099A342}"/>
              </a:ext>
            </a:extLst>
          </p:cNvPr>
          <p:cNvSpPr>
            <a:spLocks noGrp="1"/>
          </p:cNvSpPr>
          <p:nvPr>
            <p:ph type="title"/>
          </p:nvPr>
        </p:nvSpPr>
        <p:spPr>
          <a:xfrm>
            <a:off x="1095866" y="0"/>
            <a:ext cx="7468385" cy="567499"/>
          </a:xfrm>
        </p:spPr>
        <p:txBody>
          <a:bodyPr>
            <a:normAutofit/>
          </a:bodyPr>
          <a:lstStyle/>
          <a:p>
            <a:pPr algn="ctr"/>
            <a:r>
              <a:rPr lang="en-GB" sz="2100" b="1" dirty="0"/>
              <a:t>Possible indicators of </a:t>
            </a:r>
            <a:r>
              <a:rPr lang="en-GB" sz="2400" b="1" dirty="0">
                <a:latin typeface="Arial" panose="020B0604020202020204" pitchFamily="34" charset="0"/>
                <a:cs typeface="Arial" panose="020B0604020202020204" pitchFamily="34" charset="0"/>
              </a:rPr>
              <a:t>Physical </a:t>
            </a:r>
            <a:r>
              <a:rPr lang="en-GB" sz="2100" b="1" dirty="0"/>
              <a:t>abuse</a:t>
            </a:r>
          </a:p>
        </p:txBody>
      </p:sp>
      <p:sp>
        <p:nvSpPr>
          <p:cNvPr id="3" name="Content Placeholder 2">
            <a:extLst>
              <a:ext uri="{FF2B5EF4-FFF2-40B4-BE49-F238E27FC236}">
                <a16:creationId xmlns:a16="http://schemas.microsoft.com/office/drawing/2014/main" id="{B1689A10-28F3-436D-A719-1E24EF08455E}"/>
              </a:ext>
            </a:extLst>
          </p:cNvPr>
          <p:cNvSpPr>
            <a:spLocks noGrp="1"/>
          </p:cNvSpPr>
          <p:nvPr>
            <p:ph idx="1"/>
          </p:nvPr>
        </p:nvSpPr>
        <p:spPr>
          <a:xfrm>
            <a:off x="292231" y="567499"/>
            <a:ext cx="3851144" cy="2976514"/>
          </a:xfrm>
        </p:spPr>
        <p:txBody>
          <a:bodyPr>
            <a:normAutofit fontScale="25000" lnSpcReduction="20000"/>
          </a:bodyPr>
          <a:lstStyle/>
          <a:p>
            <a:endParaRPr lang="en-GB" b="1" dirty="0"/>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Unexplained injuries 	</a:t>
            </a:r>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Untreated injuries 	</a:t>
            </a:r>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Injuries on parts of body where accidental injury is unlikely 	</a:t>
            </a:r>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Hand or finger marked bruising; cigarette burn or bite marks </a:t>
            </a:r>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Scalds, esp. with upward splash marks, or rings where made to sit or stand in very hot water</a:t>
            </a:r>
          </a:p>
          <a:p>
            <a:pPr>
              <a:buFont typeface="Wingdings" panose="05000000000000000000" pitchFamily="2" charset="2"/>
              <a:buChar char="ü"/>
            </a:pPr>
            <a:r>
              <a:rPr lang="en-GB" sz="7200" b="1" dirty="0">
                <a:solidFill>
                  <a:schemeClr val="tx2"/>
                </a:solidFill>
                <a:latin typeface="Arial" panose="020B0604020202020204" pitchFamily="34" charset="0"/>
                <a:cs typeface="Arial" panose="020B0604020202020204" pitchFamily="34" charset="0"/>
              </a:rPr>
              <a:t>Reluctant for parents to be contacted </a:t>
            </a:r>
          </a:p>
          <a:p>
            <a:pPr marL="0" indent="0">
              <a:buNone/>
            </a:pPr>
            <a:r>
              <a:rPr lang="en-GB" sz="7200" b="1" dirty="0">
                <a:solidFill>
                  <a:schemeClr val="tx2"/>
                </a:solidFill>
                <a:latin typeface="Arial" panose="020B0604020202020204" pitchFamily="34" charset="0"/>
                <a:cs typeface="Arial" panose="020B0604020202020204" pitchFamily="34" charset="0"/>
              </a:rPr>
              <a:t>	</a:t>
            </a: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endParaRPr lang="en-GB" dirty="0"/>
          </a:p>
          <a:p>
            <a:pPr marL="0" indent="0">
              <a:buNone/>
            </a:pPr>
            <a:endParaRPr lang="en-GB" dirty="0"/>
          </a:p>
          <a:p>
            <a:endParaRPr lang="en-GB" dirty="0"/>
          </a:p>
        </p:txBody>
      </p:sp>
      <p:sp>
        <p:nvSpPr>
          <p:cNvPr id="5" name="Rectangle 4">
            <a:extLst>
              <a:ext uri="{FF2B5EF4-FFF2-40B4-BE49-F238E27FC236}">
                <a16:creationId xmlns:a16="http://schemas.microsoft.com/office/drawing/2014/main" id="{607A92C9-6EFA-46D8-9B51-7A1E2BB67CEB}"/>
              </a:ext>
            </a:extLst>
          </p:cNvPr>
          <p:cNvSpPr/>
          <p:nvPr/>
        </p:nvSpPr>
        <p:spPr>
          <a:xfrm>
            <a:off x="4507706" y="567499"/>
            <a:ext cx="4407694" cy="3139321"/>
          </a:xfrm>
          <a:prstGeom prst="rect">
            <a:avLst/>
          </a:prstGeom>
        </p:spPr>
        <p:txBody>
          <a:bodyPr wrap="square">
            <a:spAutoFit/>
          </a:bodyPr>
          <a:lstStyle/>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Aggressive behaviour and temper </a:t>
            </a:r>
          </a:p>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Child who shows fear of going home or runs away </a:t>
            </a:r>
          </a:p>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Child flinches when approached/touched </a:t>
            </a:r>
          </a:p>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Reluctance to get undressed for sporting activities </a:t>
            </a:r>
          </a:p>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Covering arms/legs even when hot </a:t>
            </a:r>
          </a:p>
          <a:p>
            <a:pPr>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Overly compliant to parents/carers 	</a:t>
            </a:r>
          </a:p>
          <a:p>
            <a:pPr marL="0" indent="0">
              <a:buNone/>
            </a:pPr>
            <a:r>
              <a:rPr lang="en-GB" b="1"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1574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43EFA5-0C70-4A84-B686-17D6F143A5EF}"/>
              </a:ext>
            </a:extLst>
          </p:cNvPr>
          <p:cNvSpPr>
            <a:spLocks noGrp="1" noChangeArrowheads="1"/>
          </p:cNvSpPr>
          <p:nvPr>
            <p:ph type="title" idx="4294967295"/>
          </p:nvPr>
        </p:nvSpPr>
        <p:spPr>
          <a:xfrm>
            <a:off x="1763316" y="141685"/>
            <a:ext cx="5637609" cy="466725"/>
          </a:xfrm>
        </p:spPr>
        <p:txBody>
          <a:bodyPr/>
          <a:lstStyle/>
          <a:p>
            <a:pPr algn="ctr" eaLnBrk="1" hangingPunct="1">
              <a:defRPr/>
            </a:pPr>
            <a:r>
              <a:rPr lang="en-GB" altLang="en-US" b="1" dirty="0"/>
              <a:t>Emotional Abuse</a:t>
            </a:r>
            <a:endParaRPr lang="en-US" altLang="en-US" b="1" dirty="0"/>
          </a:p>
        </p:txBody>
      </p:sp>
      <p:sp>
        <p:nvSpPr>
          <p:cNvPr id="5" name="Rectangle 3">
            <a:extLst>
              <a:ext uri="{FF2B5EF4-FFF2-40B4-BE49-F238E27FC236}">
                <a16:creationId xmlns:a16="http://schemas.microsoft.com/office/drawing/2014/main" id="{6CCFD0FC-B7C9-4378-9A40-E2CB21DE5E7C}"/>
              </a:ext>
            </a:extLst>
          </p:cNvPr>
          <p:cNvSpPr txBox="1">
            <a:spLocks noChangeArrowheads="1"/>
          </p:cNvSpPr>
          <p:nvPr/>
        </p:nvSpPr>
        <p:spPr bwMode="auto">
          <a:xfrm>
            <a:off x="807244" y="608410"/>
            <a:ext cx="7422356"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30000"/>
              </a:spcBef>
              <a:buSzPct val="125000"/>
              <a:buChar char="•"/>
              <a:defRPr sz="2800">
                <a:solidFill>
                  <a:schemeClr val="tx1"/>
                </a:solidFill>
                <a:latin typeface="Arial" panose="020B0604020202020204" pitchFamily="34" charset="0"/>
                <a:cs typeface="Arial" panose="020B0604020202020204" pitchFamily="34" charset="0"/>
              </a:defRPr>
            </a:lvl1pPr>
            <a:lvl2pPr marL="914400" indent="-457200" eaLnBrk="0" hangingPunct="0">
              <a:lnSpc>
                <a:spcPct val="95000"/>
              </a:lnSpc>
              <a:spcBef>
                <a:spcPct val="3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30000"/>
              </a:spcBef>
              <a:buSzPct val="12500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30000"/>
              </a:spcBef>
              <a:buSzPct val="125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9pPr>
          </a:lstStyle>
          <a:p>
            <a:pPr algn="ctr">
              <a:buFontTx/>
              <a:buNone/>
            </a:pPr>
            <a:endParaRPr lang="en-GB" altLang="en-US" sz="2100" b="1" dirty="0">
              <a:solidFill>
                <a:srgbClr val="333333"/>
              </a:solidFill>
            </a:endParaRPr>
          </a:p>
          <a:p>
            <a:pPr algn="ctr">
              <a:buFontTx/>
              <a:buNone/>
            </a:pPr>
            <a:r>
              <a:rPr lang="en-GB" altLang="en-US" sz="2100" b="1" dirty="0">
                <a:solidFill>
                  <a:srgbClr val="333333"/>
                </a:solidFill>
              </a:rPr>
              <a:t>Emotional abuse is the persistent emotional maltreatment of a child such as to cause severe and persistent adverse effects on the child’s emotional development</a:t>
            </a:r>
            <a:r>
              <a:rPr lang="en-GB" altLang="en-US" sz="2100" b="1" i="1" dirty="0">
                <a:solidFill>
                  <a:srgbClr val="333333"/>
                </a:solidFill>
              </a:rPr>
              <a:t>.</a:t>
            </a:r>
          </a:p>
        </p:txBody>
      </p:sp>
    </p:spTree>
    <p:extLst>
      <p:ext uri="{BB962C8B-B14F-4D97-AF65-F5344CB8AC3E}">
        <p14:creationId xmlns:p14="http://schemas.microsoft.com/office/powerpoint/2010/main" val="2303615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069-4CFE-4926-8169-185B0099A342}"/>
              </a:ext>
            </a:extLst>
          </p:cNvPr>
          <p:cNvSpPr>
            <a:spLocks noGrp="1"/>
          </p:cNvSpPr>
          <p:nvPr>
            <p:ph type="title"/>
          </p:nvPr>
        </p:nvSpPr>
        <p:spPr>
          <a:xfrm>
            <a:off x="1095866" y="0"/>
            <a:ext cx="7468385" cy="567499"/>
          </a:xfrm>
        </p:spPr>
        <p:txBody>
          <a:bodyPr>
            <a:normAutofit/>
          </a:bodyPr>
          <a:lstStyle/>
          <a:p>
            <a:pPr algn="ctr"/>
            <a:r>
              <a:rPr lang="en-GB" sz="2100" b="1" dirty="0"/>
              <a:t>Possible indicators of </a:t>
            </a:r>
            <a:r>
              <a:rPr lang="en-GB" sz="2400" b="1" dirty="0">
                <a:latin typeface="Arial" panose="020B0604020202020204" pitchFamily="34" charset="0"/>
                <a:cs typeface="Arial" panose="020B0604020202020204" pitchFamily="34" charset="0"/>
              </a:rPr>
              <a:t>Emotional </a:t>
            </a:r>
            <a:r>
              <a:rPr lang="en-GB" sz="2100" b="1" dirty="0"/>
              <a:t>abuse</a:t>
            </a:r>
          </a:p>
        </p:txBody>
      </p:sp>
      <p:sp>
        <p:nvSpPr>
          <p:cNvPr id="3" name="Content Placeholder 2">
            <a:extLst>
              <a:ext uri="{FF2B5EF4-FFF2-40B4-BE49-F238E27FC236}">
                <a16:creationId xmlns:a16="http://schemas.microsoft.com/office/drawing/2014/main" id="{B1689A10-28F3-436D-A719-1E24EF08455E}"/>
              </a:ext>
            </a:extLst>
          </p:cNvPr>
          <p:cNvSpPr>
            <a:spLocks noGrp="1"/>
          </p:cNvSpPr>
          <p:nvPr>
            <p:ph idx="1"/>
          </p:nvPr>
        </p:nvSpPr>
        <p:spPr>
          <a:xfrm>
            <a:off x="292231" y="567499"/>
            <a:ext cx="4055882" cy="2976514"/>
          </a:xfrm>
        </p:spPr>
        <p:txBody>
          <a:bodyPr>
            <a:normAutofit fontScale="40000" lnSpcReduction="20000"/>
          </a:bodyPr>
          <a:lstStyle/>
          <a:p>
            <a:endParaRPr lang="en-GB" b="1" dirty="0"/>
          </a:p>
          <a:p>
            <a:pPr marL="0" indent="0">
              <a:buNone/>
            </a:pPr>
            <a:endParaRPr lang="en-GB" sz="4800" b="1" dirty="0">
              <a:solidFill>
                <a:schemeClr val="tx2"/>
              </a:solidFill>
              <a:latin typeface="Arial" panose="020B0604020202020204" pitchFamily="34" charset="0"/>
              <a:cs typeface="Arial" panose="020B0604020202020204" pitchFamily="34" charset="0"/>
            </a:endParaRPr>
          </a:p>
          <a:p>
            <a:pPr marL="0" indent="0">
              <a:buNone/>
            </a:pPr>
            <a:r>
              <a:rPr lang="en-GB" sz="4800" b="1" dirty="0">
                <a:solidFill>
                  <a:schemeClr val="tx2"/>
                </a:solidFill>
                <a:latin typeface="Arial" panose="020B0604020202020204" pitchFamily="34" charset="0"/>
                <a:cs typeface="Arial" panose="020B0604020202020204" pitchFamily="34" charset="0"/>
              </a:rPr>
              <a:t>	</a:t>
            </a:r>
          </a:p>
          <a:p>
            <a:pPr marL="0" indent="0">
              <a:buNone/>
            </a:pPr>
            <a:r>
              <a:rPr lang="en-GB" sz="4800" b="1" dirty="0">
                <a:solidFill>
                  <a:schemeClr val="tx2"/>
                </a:solidFill>
                <a:latin typeface="Arial" panose="020B0604020202020204" pitchFamily="34" charset="0"/>
                <a:cs typeface="Arial" panose="020B0604020202020204" pitchFamily="34" charset="0"/>
              </a:rPr>
              <a:t>	</a:t>
            </a:r>
          </a:p>
          <a:p>
            <a:pPr marL="0" indent="0">
              <a:buNone/>
            </a:pPr>
            <a:r>
              <a:rPr lang="en-GB" sz="4800" dirty="0">
                <a:solidFill>
                  <a:schemeClr val="tx2"/>
                </a:solidFill>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8FCD1544-65AC-4256-B4F0-3E3066DBBC8A}"/>
              </a:ext>
            </a:extLst>
          </p:cNvPr>
          <p:cNvSpPr txBox="1"/>
          <p:nvPr/>
        </p:nvSpPr>
        <p:spPr>
          <a:xfrm>
            <a:off x="292232" y="692944"/>
            <a:ext cx="4229764" cy="2685335"/>
          </a:xfrm>
          <a:prstGeom prst="rect">
            <a:avLst/>
          </a:prstGeom>
          <a:noFill/>
        </p:spPr>
        <p:txBody>
          <a:bodyPr wrap="square" rtlCol="0">
            <a:spAutoFit/>
          </a:bodyPr>
          <a:lstStyle/>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Failure to grow or to thrive (particularly if child thrives away from home</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Sudden speech disorders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Delayed development, either physical or emotional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Compulsive nervous behaviours such as hair twisting or rocking </a:t>
            </a:r>
          </a:p>
          <a:p>
            <a:endParaRPr lang="en-GB" dirty="0"/>
          </a:p>
        </p:txBody>
      </p:sp>
      <p:sp>
        <p:nvSpPr>
          <p:cNvPr id="5" name="Rectangle 4">
            <a:extLst>
              <a:ext uri="{FF2B5EF4-FFF2-40B4-BE49-F238E27FC236}">
                <a16:creationId xmlns:a16="http://schemas.microsoft.com/office/drawing/2014/main" id="{7A2B324E-FB2C-436D-914B-0C3C03924EA7}"/>
              </a:ext>
            </a:extLst>
          </p:cNvPr>
          <p:cNvSpPr/>
          <p:nvPr/>
        </p:nvSpPr>
        <p:spPr>
          <a:xfrm>
            <a:off x="4622005" y="594337"/>
            <a:ext cx="4348777" cy="3077766"/>
          </a:xfrm>
          <a:prstGeom prst="rect">
            <a:avLst/>
          </a:prstGeom>
        </p:spPr>
        <p:txBody>
          <a:bodyPr wrap="square">
            <a:spAutoFit/>
          </a:bodyPr>
          <a:lstStyle/>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An unwillingness or inability to play</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Excessive fear of making mistakes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Self-harm or mutilation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Excessive deference towards others, especially adults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Excessive lack of confidence, and need for approval, attention and affection 	</a:t>
            </a:r>
          </a:p>
          <a:p>
            <a:pPr marL="214313" indent="-214313">
              <a:buFont typeface="Wingdings" panose="05000000000000000000" pitchFamily="2" charset="2"/>
              <a:buChar char="ü"/>
            </a:pPr>
            <a:r>
              <a:rPr lang="en-GB" b="1" dirty="0">
                <a:solidFill>
                  <a:schemeClr val="tx2"/>
                </a:solidFill>
                <a:latin typeface="Arial" panose="020B0604020202020204" pitchFamily="34" charset="0"/>
                <a:cs typeface="Arial" panose="020B0604020202020204" pitchFamily="34" charset="0"/>
              </a:rPr>
              <a:t>Inability to cope with praise</a:t>
            </a:r>
          </a:p>
          <a:p>
            <a:r>
              <a:rPr lang="en-GB" b="1" dirty="0">
                <a:solidFill>
                  <a:schemeClr val="tx2"/>
                </a:solidFill>
                <a:latin typeface="Arial" panose="020B0604020202020204" pitchFamily="34" charset="0"/>
                <a:cs typeface="Arial" panose="020B0604020202020204" pitchFamily="34" charset="0"/>
              </a:rPr>
              <a:t>	</a:t>
            </a:r>
          </a:p>
          <a:p>
            <a:r>
              <a:rPr lang="en-GB"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241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630648AF-8FDB-4664-80A1-90F8B3A95AFC}"/>
              </a:ext>
            </a:extLst>
          </p:cNvPr>
          <p:cNvSpPr>
            <a:spLocks noGrp="1" noChangeArrowheads="1"/>
          </p:cNvSpPr>
          <p:nvPr>
            <p:ph type="title"/>
          </p:nvPr>
        </p:nvSpPr>
        <p:spPr>
          <a:xfrm>
            <a:off x="1143000" y="141685"/>
            <a:ext cx="6858000" cy="628650"/>
          </a:xfrm>
        </p:spPr>
        <p:txBody>
          <a:bodyPr/>
          <a:lstStyle/>
          <a:p>
            <a:pPr algn="ctr" eaLnBrk="1" hangingPunct="1">
              <a:defRPr/>
            </a:pPr>
            <a:r>
              <a:rPr lang="en-GB" altLang="en-US" sz="3000" b="1" dirty="0"/>
              <a:t>Neglect</a:t>
            </a:r>
            <a:endParaRPr lang="en-US" altLang="en-US" sz="3000" b="1" dirty="0"/>
          </a:p>
        </p:txBody>
      </p:sp>
      <p:sp>
        <p:nvSpPr>
          <p:cNvPr id="202755" name="Rectangle 3">
            <a:extLst>
              <a:ext uri="{FF2B5EF4-FFF2-40B4-BE49-F238E27FC236}">
                <a16:creationId xmlns:a16="http://schemas.microsoft.com/office/drawing/2014/main" id="{D1F8D172-2654-48A4-A147-1ABDBFAB9B3B}"/>
              </a:ext>
            </a:extLst>
          </p:cNvPr>
          <p:cNvSpPr>
            <a:spLocks noGrp="1" noChangeArrowheads="1"/>
          </p:cNvSpPr>
          <p:nvPr>
            <p:ph type="body" idx="1"/>
          </p:nvPr>
        </p:nvSpPr>
        <p:spPr>
          <a:xfrm>
            <a:off x="492918" y="1028700"/>
            <a:ext cx="8358187" cy="3465909"/>
          </a:xfrm>
        </p:spPr>
        <p:txBody>
          <a:bodyPr/>
          <a:lstStyle/>
          <a:p>
            <a:pPr marL="0" indent="0">
              <a:buNone/>
              <a:defRPr/>
            </a:pPr>
            <a:r>
              <a:rPr lang="en-US" sz="1800" dirty="0">
                <a:solidFill>
                  <a:srgbClr val="333333"/>
                </a:solidFill>
              </a:rPr>
              <a:t>The </a:t>
            </a:r>
            <a:r>
              <a:rPr lang="en-US" sz="1800" b="1" dirty="0">
                <a:solidFill>
                  <a:srgbClr val="333333"/>
                </a:solidFill>
              </a:rPr>
              <a:t>persistent failure to meet a child’s basic physical and/or psychological needs, </a:t>
            </a:r>
            <a:r>
              <a:rPr lang="en-US" sz="1800" dirty="0">
                <a:solidFill>
                  <a:srgbClr val="333333"/>
                </a:solidFill>
              </a:rPr>
              <a:t>likely to result in the serious impairment of the child’s health or development. </a:t>
            </a:r>
          </a:p>
          <a:p>
            <a:pPr marL="0" indent="0">
              <a:buNone/>
              <a:defRPr/>
            </a:pPr>
            <a:r>
              <a:rPr lang="en-US" sz="1800" dirty="0">
                <a:solidFill>
                  <a:srgbClr val="333333"/>
                </a:solidFill>
              </a:rPr>
              <a:t>Neglect may occur during pregnancy, for example, as a result of maternal substance abuse. Once a child is born, neglect may involve a parent or carer failing to: </a:t>
            </a:r>
            <a:r>
              <a:rPr lang="en-US" sz="1800" b="1" dirty="0">
                <a:solidFill>
                  <a:srgbClr val="333333"/>
                </a:solidFill>
              </a:rPr>
              <a:t>provide adequate food, clothing and shelter (including exclusion from home or abandonment); protect a child from physical and emotional harm or danger; ensure adequate supervision</a:t>
            </a:r>
            <a:r>
              <a:rPr lang="en-US" sz="1800" dirty="0">
                <a:solidFill>
                  <a:srgbClr val="333333"/>
                </a:solidFill>
              </a:rPr>
              <a:t> (including the use of inadequate care-givers); or </a:t>
            </a:r>
            <a:r>
              <a:rPr lang="en-US" sz="1800" b="1" dirty="0">
                <a:solidFill>
                  <a:srgbClr val="333333"/>
                </a:solidFill>
              </a:rPr>
              <a:t>ensure access to appropriate medical care or treatment. </a:t>
            </a:r>
            <a:r>
              <a:rPr lang="en-US" sz="1800" dirty="0">
                <a:solidFill>
                  <a:srgbClr val="333333"/>
                </a:solidFill>
              </a:rPr>
              <a:t>It may also include </a:t>
            </a:r>
            <a:r>
              <a:rPr lang="en-US" sz="1800" b="1" dirty="0">
                <a:solidFill>
                  <a:srgbClr val="333333"/>
                </a:solidFill>
              </a:rPr>
              <a:t>neglect of, or unresponsiveness to, a child’s basic emotional needs. </a:t>
            </a:r>
          </a:p>
          <a:p>
            <a:pPr marL="0" indent="0">
              <a:buNone/>
              <a:defRPr/>
            </a:pPr>
            <a:endParaRPr lang="en-US" sz="1800" b="1" dirty="0">
              <a:solidFill>
                <a:srgbClr val="333333"/>
              </a:solidFill>
            </a:endParaRPr>
          </a:p>
          <a:p>
            <a:pPr eaLnBrk="1" hangingPunct="1">
              <a:lnSpc>
                <a:spcPct val="90000"/>
              </a:lnSpc>
              <a:buFontTx/>
              <a:buNone/>
              <a:defRPr/>
            </a:pPr>
            <a:br>
              <a:rPr lang="en-GB" altLang="en-US" sz="1800" b="1" dirty="0">
                <a:solidFill>
                  <a:srgbClr val="333333"/>
                </a:solidFill>
              </a:rPr>
            </a:br>
            <a:br>
              <a:rPr lang="en-GB" altLang="en-US" sz="1800" b="1" dirty="0">
                <a:solidFill>
                  <a:srgbClr val="333333"/>
                </a:solidFill>
              </a:rPr>
            </a:br>
            <a:endParaRPr lang="en-GB" altLang="en-US" sz="1200" b="1" dirty="0">
              <a:solidFill>
                <a:srgbClr val="333333"/>
              </a:solidFill>
            </a:endParaRPr>
          </a:p>
          <a:p>
            <a:pPr eaLnBrk="1" hangingPunct="1">
              <a:lnSpc>
                <a:spcPct val="90000"/>
              </a:lnSpc>
              <a:defRPr/>
            </a:pPr>
            <a:endParaRPr lang="en-US" altLang="en-US" dirty="0">
              <a:solidFill>
                <a:srgbClr val="333333"/>
              </a:solidFill>
            </a:endParaRPr>
          </a:p>
        </p:txBody>
      </p:sp>
    </p:spTree>
    <p:extLst>
      <p:ext uri="{BB962C8B-B14F-4D97-AF65-F5344CB8AC3E}">
        <p14:creationId xmlns:p14="http://schemas.microsoft.com/office/powerpoint/2010/main" val="429203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069-4CFE-4926-8169-185B0099A342}"/>
              </a:ext>
            </a:extLst>
          </p:cNvPr>
          <p:cNvSpPr>
            <a:spLocks noGrp="1"/>
          </p:cNvSpPr>
          <p:nvPr>
            <p:ph type="title"/>
          </p:nvPr>
        </p:nvSpPr>
        <p:spPr>
          <a:xfrm>
            <a:off x="1095866" y="0"/>
            <a:ext cx="7468385" cy="567499"/>
          </a:xfrm>
        </p:spPr>
        <p:txBody>
          <a:bodyPr>
            <a:normAutofit/>
          </a:bodyPr>
          <a:lstStyle/>
          <a:p>
            <a:pPr algn="ctr"/>
            <a:r>
              <a:rPr lang="en-GB" sz="2100" b="1" dirty="0"/>
              <a:t>Possible indicators of </a:t>
            </a:r>
            <a:r>
              <a:rPr lang="en-GB" sz="2400" b="1" dirty="0">
                <a:latin typeface="Arial" panose="020B0604020202020204" pitchFamily="34" charset="0"/>
                <a:cs typeface="Arial" panose="020B0604020202020204" pitchFamily="34" charset="0"/>
              </a:rPr>
              <a:t>Neglect </a:t>
            </a:r>
            <a:endParaRPr lang="en-GB" sz="2100" b="1" dirty="0"/>
          </a:p>
        </p:txBody>
      </p:sp>
      <p:sp>
        <p:nvSpPr>
          <p:cNvPr id="3" name="Content Placeholder 2">
            <a:extLst>
              <a:ext uri="{FF2B5EF4-FFF2-40B4-BE49-F238E27FC236}">
                <a16:creationId xmlns:a16="http://schemas.microsoft.com/office/drawing/2014/main" id="{B1689A10-28F3-436D-A719-1E24EF08455E}"/>
              </a:ext>
            </a:extLst>
          </p:cNvPr>
          <p:cNvSpPr>
            <a:spLocks noGrp="1"/>
          </p:cNvSpPr>
          <p:nvPr>
            <p:ph idx="1"/>
          </p:nvPr>
        </p:nvSpPr>
        <p:spPr>
          <a:xfrm>
            <a:off x="287517" y="370490"/>
            <a:ext cx="3791564" cy="3173523"/>
          </a:xfrm>
        </p:spPr>
        <p:txBody>
          <a:bodyPr>
            <a:normAutofit fontScale="25000" lnSpcReduction="20000"/>
          </a:bodyPr>
          <a:lstStyle/>
          <a:p>
            <a:endParaRPr lang="en-GB" sz="7200" b="1" dirty="0"/>
          </a:p>
          <a:p>
            <a:pPr marL="0" indent="0">
              <a:buNone/>
            </a:pPr>
            <a:endParaRPr lang="en-GB" sz="7200" b="1" dirty="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sz="7200" b="1" dirty="0">
                <a:solidFill>
                  <a:schemeClr val="tx2"/>
                </a:solidFill>
              </a:rPr>
              <a:t>Dirty bedroom, no sheets on bed, inappropriate sleeping place</a:t>
            </a:r>
          </a:p>
          <a:p>
            <a:pPr>
              <a:buFont typeface="Wingdings" panose="05000000000000000000" pitchFamily="2" charset="2"/>
              <a:buChar char="ü"/>
            </a:pPr>
            <a:r>
              <a:rPr lang="en-GB" sz="7200" b="1" dirty="0">
                <a:solidFill>
                  <a:schemeClr val="tx2"/>
                </a:solidFill>
              </a:rPr>
              <a:t>Being unkempt, dirty or smelly</a:t>
            </a:r>
          </a:p>
          <a:p>
            <a:pPr>
              <a:buFont typeface="Wingdings" panose="05000000000000000000" pitchFamily="2" charset="2"/>
              <a:buChar char="ü"/>
            </a:pPr>
            <a:r>
              <a:rPr lang="en-GB" sz="7200" b="1" dirty="0">
                <a:solidFill>
                  <a:schemeClr val="tx2"/>
                </a:solidFill>
              </a:rPr>
              <a:t>Loss of weight or constantly being underweight </a:t>
            </a:r>
          </a:p>
          <a:p>
            <a:pPr>
              <a:buFont typeface="Wingdings" panose="05000000000000000000" pitchFamily="2" charset="2"/>
              <a:buChar char="ü"/>
            </a:pPr>
            <a:r>
              <a:rPr lang="en-GB" sz="7200" b="1" dirty="0">
                <a:solidFill>
                  <a:schemeClr val="tx2"/>
                </a:solidFill>
              </a:rPr>
              <a:t>Dressed inappropriately for the weather conditions</a:t>
            </a:r>
          </a:p>
          <a:p>
            <a:pPr>
              <a:buFont typeface="Wingdings" panose="05000000000000000000" pitchFamily="2" charset="2"/>
              <a:buChar char="ü"/>
            </a:pPr>
            <a:r>
              <a:rPr lang="en-GB" sz="7200" b="1" dirty="0">
                <a:solidFill>
                  <a:schemeClr val="tx2"/>
                </a:solidFill>
              </a:rPr>
              <a:t>Learning disabilities due to poor brain development 	</a:t>
            </a:r>
          </a:p>
          <a:p>
            <a:pPr marL="0" indent="0">
              <a:buNone/>
            </a:pPr>
            <a:r>
              <a:rPr lang="en-GB" sz="7200" dirty="0">
                <a:latin typeface="Arial" panose="020B0604020202020204" pitchFamily="34" charset="0"/>
                <a:cs typeface="Arial" panose="020B0604020202020204" pitchFamily="34" charset="0"/>
              </a:rPr>
              <a:t>	</a:t>
            </a:r>
          </a:p>
          <a:p>
            <a:pPr marL="0" indent="0">
              <a:buNone/>
            </a:pPr>
            <a:r>
              <a:rPr lang="en-GB" sz="7200" dirty="0">
                <a:latin typeface="Arial" panose="020B0604020202020204" pitchFamily="34" charset="0"/>
                <a:cs typeface="Arial" panose="020B0604020202020204" pitchFamily="34" charset="0"/>
              </a:rPr>
              <a:t>	</a:t>
            </a:r>
          </a:p>
          <a:p>
            <a:pPr marL="0" indent="0">
              <a:buNone/>
            </a:pPr>
            <a:r>
              <a:rPr lang="en-GB" sz="72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8FCD1544-65AC-4256-B4F0-3E3066DBBC8A}"/>
              </a:ext>
            </a:extLst>
          </p:cNvPr>
          <p:cNvSpPr txBox="1"/>
          <p:nvPr/>
        </p:nvSpPr>
        <p:spPr>
          <a:xfrm>
            <a:off x="4193629" y="567500"/>
            <a:ext cx="4662854" cy="413190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	</a:t>
            </a:r>
          </a:p>
          <a:p>
            <a:pPr>
              <a:buFont typeface="Wingdings" panose="05000000000000000000" pitchFamily="2" charset="2"/>
              <a:buChar char="ü"/>
            </a:pPr>
            <a:r>
              <a:rPr lang="en-GB" b="1" dirty="0">
                <a:solidFill>
                  <a:schemeClr val="tx2"/>
                </a:solidFill>
              </a:rPr>
              <a:t>Untreated medical conditions </a:t>
            </a:r>
          </a:p>
          <a:p>
            <a:pPr>
              <a:buFont typeface="Wingdings" panose="05000000000000000000" pitchFamily="2" charset="2"/>
              <a:buChar char="ü"/>
            </a:pPr>
            <a:r>
              <a:rPr lang="en-GB" b="1" dirty="0">
                <a:solidFill>
                  <a:schemeClr val="tx2"/>
                </a:solidFill>
              </a:rPr>
              <a:t>Being tired all the time 	</a:t>
            </a:r>
          </a:p>
          <a:p>
            <a:pPr>
              <a:buFont typeface="Wingdings" panose="05000000000000000000" pitchFamily="2" charset="2"/>
              <a:buChar char="ü"/>
            </a:pPr>
            <a:r>
              <a:rPr lang="en-GB" b="1" dirty="0">
                <a:solidFill>
                  <a:schemeClr val="tx2"/>
                </a:solidFill>
              </a:rPr>
              <a:t>Frequently missing school or being late </a:t>
            </a:r>
          </a:p>
          <a:p>
            <a:pPr>
              <a:buFont typeface="Wingdings" panose="05000000000000000000" pitchFamily="2" charset="2"/>
              <a:buChar char="ü"/>
            </a:pPr>
            <a:r>
              <a:rPr lang="en-GB" b="1" dirty="0">
                <a:solidFill>
                  <a:schemeClr val="tx2"/>
                </a:solidFill>
              </a:rPr>
              <a:t>Failing to keep medical appointments 	</a:t>
            </a:r>
          </a:p>
          <a:p>
            <a:pPr>
              <a:buFont typeface="Wingdings" panose="05000000000000000000" pitchFamily="2" charset="2"/>
              <a:buChar char="ü"/>
            </a:pPr>
            <a:r>
              <a:rPr lang="en-GB" b="1" dirty="0">
                <a:solidFill>
                  <a:schemeClr val="tx2"/>
                </a:solidFill>
              </a:rPr>
              <a:t>Psycho-social development, depression, psychiatric illnesses &amp; personality disorders </a:t>
            </a:r>
          </a:p>
          <a:p>
            <a:pPr>
              <a:buFont typeface="Wingdings" panose="05000000000000000000" pitchFamily="2" charset="2"/>
              <a:buChar char="ü"/>
            </a:pPr>
            <a:r>
              <a:rPr lang="en-GB" b="1" dirty="0">
                <a:solidFill>
                  <a:schemeClr val="tx2"/>
                </a:solidFill>
              </a:rPr>
              <a:t>Being left unsupervised regularly 	</a:t>
            </a:r>
          </a:p>
          <a:p>
            <a:pPr marL="0" indent="0">
              <a:buNone/>
            </a:pPr>
            <a:r>
              <a:rPr lang="en-GB" dirty="0"/>
              <a:t>	</a:t>
            </a:r>
          </a:p>
          <a:p>
            <a:pPr marL="0" indent="0">
              <a:buNone/>
            </a:pPr>
            <a:r>
              <a:rPr lang="en-GB" dirty="0">
                <a:solidFill>
                  <a:schemeClr val="tx2"/>
                </a:solidFill>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62165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28AC051-084C-4E2C-A0AE-46CD2EB50D54}"/>
              </a:ext>
            </a:extLst>
          </p:cNvPr>
          <p:cNvSpPr>
            <a:spLocks noGrp="1" noChangeArrowheads="1"/>
          </p:cNvSpPr>
          <p:nvPr>
            <p:ph type="title" idx="4294967295"/>
          </p:nvPr>
        </p:nvSpPr>
        <p:spPr>
          <a:xfrm>
            <a:off x="1657350" y="160735"/>
            <a:ext cx="5829300" cy="857250"/>
          </a:xfrm>
        </p:spPr>
        <p:txBody>
          <a:bodyPr/>
          <a:lstStyle/>
          <a:p>
            <a:pPr algn="ctr" eaLnBrk="1" hangingPunct="1">
              <a:defRPr/>
            </a:pPr>
            <a:r>
              <a:rPr lang="en-GB" altLang="en-US" b="1" dirty="0"/>
              <a:t>Sexual Abuse</a:t>
            </a:r>
            <a:r>
              <a:rPr lang="en-GB" altLang="en-US" sz="3450" b="1" dirty="0"/>
              <a:t> </a:t>
            </a:r>
            <a:endParaRPr lang="en-US" altLang="en-US" sz="3450" b="1" dirty="0"/>
          </a:p>
        </p:txBody>
      </p:sp>
      <p:sp>
        <p:nvSpPr>
          <p:cNvPr id="32771" name="Rectangle 3">
            <a:extLst>
              <a:ext uri="{FF2B5EF4-FFF2-40B4-BE49-F238E27FC236}">
                <a16:creationId xmlns:a16="http://schemas.microsoft.com/office/drawing/2014/main" id="{1A2931A2-0B5A-438D-BFCC-486076A27E31}"/>
              </a:ext>
            </a:extLst>
          </p:cNvPr>
          <p:cNvSpPr>
            <a:spLocks noGrp="1" noChangeArrowheads="1"/>
          </p:cNvSpPr>
          <p:nvPr>
            <p:ph idx="4294967295"/>
          </p:nvPr>
        </p:nvSpPr>
        <p:spPr>
          <a:xfrm>
            <a:off x="492919" y="1113235"/>
            <a:ext cx="8451056" cy="3294459"/>
          </a:xfrm>
        </p:spPr>
        <p:txBody>
          <a:bodyPr/>
          <a:lstStyle/>
          <a:p>
            <a:pPr marL="0" indent="0">
              <a:buNone/>
              <a:defRPr/>
            </a:pPr>
            <a:r>
              <a:rPr lang="en-US" sz="1600" b="1" dirty="0">
                <a:solidFill>
                  <a:srgbClr val="333333"/>
                </a:solidFill>
              </a:rPr>
              <a:t>Sexual abuse involves forcing or enticing a child or young person to take part in sexual activities, whether or not the child is aware of what is happening.</a:t>
            </a:r>
          </a:p>
          <a:p>
            <a:pPr marL="0" indent="0">
              <a:buNone/>
            </a:pPr>
            <a:endParaRPr lang="en-GB" altLang="en-US" sz="1600" b="1" dirty="0">
              <a:solidFill>
                <a:schemeClr val="tx2"/>
              </a:solidFill>
            </a:endParaRPr>
          </a:p>
          <a:p>
            <a:pPr marL="0" indent="0">
              <a:buNone/>
            </a:pPr>
            <a:r>
              <a:rPr lang="en-GB" altLang="en-US" sz="1600" b="1" dirty="0">
                <a:solidFill>
                  <a:schemeClr val="tx2"/>
                </a:solidFill>
              </a:rPr>
              <a:t>Non-contact activities, such as involving children in looking at, or in the production of, sexual images, watching sexual activities, encouraging children to behave in sexually inappropriate ways, or grooming a child in preparation for abuse (including on line). </a:t>
            </a:r>
          </a:p>
          <a:p>
            <a:pPr marL="0" indent="0">
              <a:buNone/>
            </a:pPr>
            <a:endParaRPr lang="en-GB" altLang="en-US" sz="1600" b="1" dirty="0">
              <a:solidFill>
                <a:schemeClr val="tx2"/>
              </a:solidFill>
            </a:endParaRPr>
          </a:p>
          <a:p>
            <a:pPr marL="0" indent="0">
              <a:buNone/>
            </a:pPr>
            <a:r>
              <a:rPr lang="en-GB" altLang="en-US" sz="1600" b="1" dirty="0">
                <a:solidFill>
                  <a:schemeClr val="tx2"/>
                </a:solidFill>
              </a:rPr>
              <a:t>Sexual abuse is not solely perpetrated by adult males. Women can also commit acts of sexual abuse, as can other children.</a:t>
            </a:r>
          </a:p>
          <a:p>
            <a:pPr marL="0" indent="0" algn="ctr">
              <a:buNone/>
              <a:defRPr/>
            </a:pPr>
            <a:endParaRPr lang="en-US" sz="1200" b="1" dirty="0">
              <a:solidFill>
                <a:srgbClr val="333333"/>
              </a:solidFill>
            </a:endParaRPr>
          </a:p>
          <a:p>
            <a:pPr algn="ctr">
              <a:defRPr/>
            </a:pPr>
            <a:endParaRPr lang="en-GB" altLang="en-US" sz="1200" b="1" dirty="0">
              <a:solidFill>
                <a:srgbClr val="333333"/>
              </a:solidFill>
            </a:endParaRPr>
          </a:p>
          <a:p>
            <a:pPr>
              <a:spcBef>
                <a:spcPts val="900"/>
              </a:spcBef>
              <a:buNone/>
              <a:defRPr/>
            </a:pPr>
            <a:endParaRPr lang="en-GB" altLang="en-US" sz="1800" dirty="0">
              <a:solidFill>
                <a:schemeClr val="accent4">
                  <a:lumMod val="10000"/>
                </a:schemeClr>
              </a:solidFill>
            </a:endParaRPr>
          </a:p>
        </p:txBody>
      </p:sp>
    </p:spTree>
    <p:extLst>
      <p:ext uri="{BB962C8B-B14F-4D97-AF65-F5344CB8AC3E}">
        <p14:creationId xmlns:p14="http://schemas.microsoft.com/office/powerpoint/2010/main" val="13903138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30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30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fade">
                                      <p:cBhvr>
                                        <p:cTn id="17" dur="30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069-4CFE-4926-8169-185B0099A342}"/>
              </a:ext>
            </a:extLst>
          </p:cNvPr>
          <p:cNvSpPr>
            <a:spLocks noGrp="1"/>
          </p:cNvSpPr>
          <p:nvPr>
            <p:ph type="title"/>
          </p:nvPr>
        </p:nvSpPr>
        <p:spPr>
          <a:xfrm>
            <a:off x="1095866" y="0"/>
            <a:ext cx="7468385" cy="567499"/>
          </a:xfrm>
        </p:spPr>
        <p:txBody>
          <a:bodyPr>
            <a:normAutofit/>
          </a:bodyPr>
          <a:lstStyle/>
          <a:p>
            <a:pPr algn="ctr"/>
            <a:r>
              <a:rPr lang="en-GB" sz="2100" b="1" dirty="0"/>
              <a:t>Possible indicators of </a:t>
            </a:r>
            <a:r>
              <a:rPr lang="en-GB" sz="2400" b="1" dirty="0">
                <a:latin typeface="Arial" panose="020B0604020202020204" pitchFamily="34" charset="0"/>
                <a:cs typeface="Arial" panose="020B0604020202020204" pitchFamily="34" charset="0"/>
              </a:rPr>
              <a:t>Sexual abuse </a:t>
            </a:r>
            <a:endParaRPr lang="en-GB" sz="2100" b="1" dirty="0"/>
          </a:p>
        </p:txBody>
      </p:sp>
      <p:sp>
        <p:nvSpPr>
          <p:cNvPr id="3" name="Content Placeholder 2">
            <a:extLst>
              <a:ext uri="{FF2B5EF4-FFF2-40B4-BE49-F238E27FC236}">
                <a16:creationId xmlns:a16="http://schemas.microsoft.com/office/drawing/2014/main" id="{B1689A10-28F3-436D-A719-1E24EF08455E}"/>
              </a:ext>
            </a:extLst>
          </p:cNvPr>
          <p:cNvSpPr>
            <a:spLocks noGrp="1"/>
          </p:cNvSpPr>
          <p:nvPr>
            <p:ph idx="1"/>
          </p:nvPr>
        </p:nvSpPr>
        <p:spPr>
          <a:xfrm>
            <a:off x="287517" y="370490"/>
            <a:ext cx="3906112" cy="3173523"/>
          </a:xfrm>
        </p:spPr>
        <p:txBody>
          <a:bodyPr>
            <a:normAutofit fontScale="25000" lnSpcReduction="20000"/>
          </a:bodyPr>
          <a:lstStyle/>
          <a:p>
            <a:endParaRPr lang="en-GB" sz="7200" b="1" dirty="0"/>
          </a:p>
          <a:p>
            <a:pPr marL="171450" indent="-171450">
              <a:buFont typeface="Wingdings" panose="05000000000000000000" pitchFamily="2" charset="2"/>
              <a:buChar char="ü"/>
            </a:pPr>
            <a:r>
              <a:rPr lang="en-GB" sz="7200" b="1" dirty="0">
                <a:solidFill>
                  <a:schemeClr val="tx2"/>
                </a:solidFill>
              </a:rPr>
              <a:t>Sudden unexplained changes in behaviour</a:t>
            </a:r>
          </a:p>
          <a:p>
            <a:pPr marL="171450" indent="-171450">
              <a:buFont typeface="Wingdings" panose="05000000000000000000" pitchFamily="2" charset="2"/>
              <a:buChar char="ü"/>
            </a:pPr>
            <a:r>
              <a:rPr lang="en-GB" sz="7200" b="1" dirty="0">
                <a:solidFill>
                  <a:schemeClr val="tx2"/>
                </a:solidFill>
              </a:rPr>
              <a:t>Apparent fear of someone </a:t>
            </a:r>
          </a:p>
          <a:p>
            <a:pPr marL="171450" indent="-171450">
              <a:buFont typeface="Wingdings" panose="05000000000000000000" pitchFamily="2" charset="2"/>
              <a:buChar char="ü"/>
            </a:pPr>
            <a:r>
              <a:rPr lang="en-GB" sz="7200" b="1" dirty="0">
                <a:solidFill>
                  <a:schemeClr val="tx2"/>
                </a:solidFill>
              </a:rPr>
              <a:t>Being sexually coercive with other children 	</a:t>
            </a:r>
          </a:p>
          <a:p>
            <a:pPr marL="171450" indent="-171450">
              <a:buFont typeface="Wingdings" panose="05000000000000000000" pitchFamily="2" charset="2"/>
              <a:buChar char="ü"/>
            </a:pPr>
            <a:r>
              <a:rPr lang="en-GB" sz="7200" b="1" dirty="0">
                <a:solidFill>
                  <a:schemeClr val="tx2"/>
                </a:solidFill>
              </a:rPr>
              <a:t>Nightmares or bedwetting 	</a:t>
            </a:r>
          </a:p>
          <a:p>
            <a:pPr marL="171450" indent="-171450">
              <a:buFont typeface="Wingdings" panose="05000000000000000000" pitchFamily="2" charset="2"/>
              <a:buChar char="ü"/>
            </a:pPr>
            <a:r>
              <a:rPr lang="en-GB" sz="7200" b="1" dirty="0">
                <a:solidFill>
                  <a:schemeClr val="tx2"/>
                </a:solidFill>
              </a:rPr>
              <a:t>Self-harm, self-mutilation, suicide attempts, abuse of drugs/alcohol, eating problems (anorexia /bulimia/overeating) </a:t>
            </a:r>
          </a:p>
          <a:p>
            <a:pPr marL="171450" indent="-171450">
              <a:buFont typeface="Wingdings" panose="05000000000000000000" pitchFamily="2" charset="2"/>
              <a:buChar char="ü"/>
            </a:pPr>
            <a:r>
              <a:rPr lang="en-GB" sz="7200" b="1" dirty="0">
                <a:solidFill>
                  <a:schemeClr val="tx2"/>
                </a:solidFill>
              </a:rPr>
              <a:t>Sexualised behaviour or knowledge, drawings, language </a:t>
            </a:r>
          </a:p>
          <a:p>
            <a:pPr marL="171450" indent="-171450">
              <a:buFont typeface="Wingdings" panose="05000000000000000000" pitchFamily="2" charset="2"/>
              <a:buChar char="ü"/>
            </a:pPr>
            <a:r>
              <a:rPr lang="en-GB" sz="7200" b="1" dirty="0">
                <a:solidFill>
                  <a:schemeClr val="tx2"/>
                </a:solidFill>
              </a:rPr>
              <a:t>Running  away from home	</a:t>
            </a:r>
          </a:p>
          <a:p>
            <a:pPr marL="0" indent="0">
              <a:buNone/>
            </a:pPr>
            <a:endParaRPr lang="en-GB" sz="7200" b="1" dirty="0">
              <a:solidFill>
                <a:schemeClr val="tx2"/>
              </a:solidFill>
            </a:endParaRP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 	</a:t>
            </a:r>
          </a:p>
          <a:p>
            <a:pPr marL="0" indent="0">
              <a:buNone/>
            </a:pPr>
            <a:r>
              <a:rPr lang="en-GB" sz="5400" dirty="0">
                <a:latin typeface="Arial" panose="020B0604020202020204" pitchFamily="34" charset="0"/>
                <a:cs typeface="Arial" panose="020B0604020202020204" pitchFamily="34" charset="0"/>
              </a:rPr>
              <a:t>	</a:t>
            </a:r>
          </a:p>
          <a:p>
            <a:pPr marL="0" indent="0">
              <a:buNone/>
            </a:pPr>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8FCD1544-65AC-4256-B4F0-3E3066DBBC8A}"/>
              </a:ext>
            </a:extLst>
          </p:cNvPr>
          <p:cNvSpPr txBox="1"/>
          <p:nvPr/>
        </p:nvSpPr>
        <p:spPr>
          <a:xfrm>
            <a:off x="4507706" y="314326"/>
            <a:ext cx="4348776" cy="4247317"/>
          </a:xfrm>
          <a:prstGeom prst="rect">
            <a:avLst/>
          </a:prstGeom>
          <a:noFill/>
        </p:spPr>
        <p:txBody>
          <a:bodyPr wrap="square" rtlCol="0">
            <a:spAutoFit/>
          </a:bodyPr>
          <a:lstStyle/>
          <a:p>
            <a:endParaRPr lang="en-GB" b="1" dirty="0">
              <a:solidFill>
                <a:schemeClr val="tx2"/>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b="1" dirty="0">
                <a:solidFill>
                  <a:schemeClr val="tx2"/>
                </a:solidFill>
              </a:rPr>
              <a:t>Pain, itching, bruising or bleeding in genital or anal areas </a:t>
            </a:r>
          </a:p>
          <a:p>
            <a:pPr marL="171450" indent="-171450">
              <a:buFont typeface="Wingdings" panose="05000000000000000000" pitchFamily="2" charset="2"/>
              <a:buChar char="ü"/>
            </a:pPr>
            <a:r>
              <a:rPr lang="en-GB" b="1" dirty="0">
                <a:solidFill>
                  <a:schemeClr val="tx2"/>
                </a:solidFill>
              </a:rPr>
              <a:t>Any sexually transmitted infection 	</a:t>
            </a:r>
          </a:p>
          <a:p>
            <a:pPr marL="171450" indent="-171450">
              <a:buFont typeface="Wingdings" panose="05000000000000000000" pitchFamily="2" charset="2"/>
              <a:buChar char="ü"/>
            </a:pPr>
            <a:r>
              <a:rPr lang="en-GB" b="1" dirty="0">
                <a:solidFill>
                  <a:schemeClr val="tx2"/>
                </a:solidFill>
              </a:rPr>
              <a:t>Recurrent genital discharge or urinary tract infections without apparent cause 	</a:t>
            </a:r>
          </a:p>
          <a:p>
            <a:pPr marL="171450" indent="-171450">
              <a:buFont typeface="Wingdings" panose="05000000000000000000" pitchFamily="2" charset="2"/>
              <a:buChar char="ü"/>
            </a:pPr>
            <a:r>
              <a:rPr lang="en-GB" b="1" dirty="0">
                <a:solidFill>
                  <a:schemeClr val="tx2"/>
                </a:solidFill>
              </a:rPr>
              <a:t>Stomach pains </a:t>
            </a:r>
          </a:p>
          <a:p>
            <a:pPr marL="171450" indent="-171450">
              <a:buFont typeface="Wingdings" panose="05000000000000000000" pitchFamily="2" charset="2"/>
              <a:buChar char="ü"/>
            </a:pPr>
            <a:r>
              <a:rPr lang="en-GB" b="1" dirty="0">
                <a:solidFill>
                  <a:schemeClr val="tx2"/>
                </a:solidFill>
              </a:rPr>
              <a:t>Discomfort when child is walking or sitting down</a:t>
            </a:r>
          </a:p>
          <a:p>
            <a:pPr marL="171450" indent="-171450">
              <a:buFont typeface="Wingdings" panose="05000000000000000000" pitchFamily="2" charset="2"/>
              <a:buChar char="ü"/>
            </a:pPr>
            <a:r>
              <a:rPr lang="en-GB" b="1" dirty="0">
                <a:solidFill>
                  <a:schemeClr val="tx2"/>
                </a:solidFill>
              </a:rPr>
              <a:t>Pregnancy</a:t>
            </a:r>
          </a:p>
          <a:p>
            <a:r>
              <a:rPr lang="en-GB" b="1" dirty="0">
                <a:solidFill>
                  <a:schemeClr val="tx2"/>
                </a:solidFill>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373838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5939C-39CC-4842-A9BB-79A52F509BF2}"/>
              </a:ext>
            </a:extLst>
          </p:cNvPr>
          <p:cNvSpPr>
            <a:spLocks noGrp="1"/>
          </p:cNvSpPr>
          <p:nvPr>
            <p:ph sz="half" idx="1"/>
          </p:nvPr>
        </p:nvSpPr>
        <p:spPr>
          <a:xfrm>
            <a:off x="490541" y="979055"/>
            <a:ext cx="3970337" cy="2954770"/>
          </a:xfrm>
        </p:spPr>
        <p:txBody>
          <a:bodyPr/>
          <a:lstStyle/>
          <a:p>
            <a:r>
              <a:rPr lang="en-GB" sz="1600" dirty="0">
                <a:solidFill>
                  <a:schemeClr val="tx2"/>
                </a:solidFill>
              </a:rPr>
              <a:t>Children in the court system</a:t>
            </a:r>
          </a:p>
          <a:p>
            <a:r>
              <a:rPr lang="en-GB" sz="1600" dirty="0">
                <a:solidFill>
                  <a:schemeClr val="tx2"/>
                </a:solidFill>
              </a:rPr>
              <a:t>Children missing from education</a:t>
            </a:r>
          </a:p>
          <a:p>
            <a:r>
              <a:rPr lang="en-GB" sz="1600" dirty="0">
                <a:solidFill>
                  <a:schemeClr val="tx2"/>
                </a:solidFill>
              </a:rPr>
              <a:t>Children with family members in prison</a:t>
            </a:r>
          </a:p>
          <a:p>
            <a:r>
              <a:rPr lang="en-GB" sz="1600" dirty="0">
                <a:solidFill>
                  <a:schemeClr val="tx2"/>
                </a:solidFill>
              </a:rPr>
              <a:t>Child sexual exploitation</a:t>
            </a:r>
          </a:p>
          <a:p>
            <a:r>
              <a:rPr lang="en-GB" sz="1600" dirty="0">
                <a:solidFill>
                  <a:schemeClr val="tx2"/>
                </a:solidFill>
              </a:rPr>
              <a:t>Domestic abuse</a:t>
            </a:r>
          </a:p>
          <a:p>
            <a:r>
              <a:rPr lang="en-GB" sz="1600" dirty="0">
                <a:solidFill>
                  <a:schemeClr val="tx2"/>
                </a:solidFill>
              </a:rPr>
              <a:t>Homelessness</a:t>
            </a:r>
          </a:p>
          <a:p>
            <a:r>
              <a:rPr lang="en-GB" sz="1600" dirty="0">
                <a:solidFill>
                  <a:schemeClr val="tx2"/>
                </a:solidFill>
              </a:rPr>
              <a:t>So- called ‘honour- based 'violence ( including</a:t>
            </a:r>
          </a:p>
          <a:p>
            <a:r>
              <a:rPr lang="en-GB" sz="1600" dirty="0">
                <a:solidFill>
                  <a:schemeClr val="tx2"/>
                </a:solidFill>
              </a:rPr>
              <a:t>Female genital mutilation and forced marriage </a:t>
            </a:r>
          </a:p>
        </p:txBody>
      </p:sp>
      <p:sp>
        <p:nvSpPr>
          <p:cNvPr id="7" name="Content Placeholder 6">
            <a:extLst>
              <a:ext uri="{FF2B5EF4-FFF2-40B4-BE49-F238E27FC236}">
                <a16:creationId xmlns:a16="http://schemas.microsoft.com/office/drawing/2014/main" id="{F30959C7-9474-40CB-B837-A478D380D440}"/>
              </a:ext>
            </a:extLst>
          </p:cNvPr>
          <p:cNvSpPr>
            <a:spLocks noGrp="1"/>
          </p:cNvSpPr>
          <p:nvPr>
            <p:ph sz="half" idx="2"/>
          </p:nvPr>
        </p:nvSpPr>
        <p:spPr>
          <a:xfrm>
            <a:off x="4613275" y="979053"/>
            <a:ext cx="3970337" cy="2954771"/>
          </a:xfrm>
        </p:spPr>
        <p:txBody>
          <a:bodyPr/>
          <a:lstStyle/>
          <a:p>
            <a:r>
              <a:rPr lang="en-GB" sz="1600" dirty="0">
                <a:solidFill>
                  <a:schemeClr val="tx2"/>
                </a:solidFill>
              </a:rPr>
              <a:t>Preventing radicalisation</a:t>
            </a:r>
          </a:p>
          <a:p>
            <a:r>
              <a:rPr lang="en-GB" sz="1600" dirty="0">
                <a:solidFill>
                  <a:schemeClr val="tx2"/>
                </a:solidFill>
              </a:rPr>
              <a:t>Peer on peer abuse</a:t>
            </a:r>
          </a:p>
          <a:p>
            <a:r>
              <a:rPr lang="en-GB" sz="1600" dirty="0">
                <a:solidFill>
                  <a:schemeClr val="tx2"/>
                </a:solidFill>
              </a:rPr>
              <a:t>Sexual violence and sexual harassment between children in schools and colleges </a:t>
            </a:r>
          </a:p>
          <a:p>
            <a:r>
              <a:rPr lang="en-GB" sz="1600" dirty="0">
                <a:solidFill>
                  <a:schemeClr val="tx2"/>
                </a:solidFill>
              </a:rPr>
              <a:t>What is sexual violence and sexual harassment?</a:t>
            </a:r>
          </a:p>
          <a:p>
            <a:r>
              <a:rPr lang="en-GB" sz="1600" dirty="0">
                <a:solidFill>
                  <a:schemeClr val="tx2"/>
                </a:solidFill>
              </a:rPr>
              <a:t>Up skirting</a:t>
            </a:r>
          </a:p>
          <a:p>
            <a:r>
              <a:rPr lang="en-GB" sz="1600" dirty="0">
                <a:solidFill>
                  <a:schemeClr val="tx2"/>
                </a:solidFill>
              </a:rPr>
              <a:t>The response to a report of sexual violence or sexual harassment</a:t>
            </a:r>
          </a:p>
          <a:p>
            <a:r>
              <a:rPr lang="en-GB" sz="1600" dirty="0">
                <a:solidFill>
                  <a:schemeClr val="tx2"/>
                </a:solidFill>
              </a:rPr>
              <a:t>Additional advice and support</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50F81E48-654E-4AB6-8811-AE396F347235}"/>
                  </a:ext>
                </a:extLst>
              </p14:cNvPr>
              <p14:cNvContentPartPr/>
              <p14:nvPr/>
            </p14:nvContentPartPr>
            <p14:xfrm>
              <a:off x="-993588" y="441062"/>
              <a:ext cx="360" cy="360"/>
            </p14:xfrm>
          </p:contentPart>
        </mc:Choice>
        <mc:Fallback xmlns="">
          <p:pic>
            <p:nvPicPr>
              <p:cNvPr id="10" name="Ink 9">
                <a:extLst>
                  <a:ext uri="{FF2B5EF4-FFF2-40B4-BE49-F238E27FC236}">
                    <a16:creationId xmlns:a16="http://schemas.microsoft.com/office/drawing/2014/main" id="{50F81E48-654E-4AB6-8811-AE396F347235}"/>
                  </a:ext>
                </a:extLst>
              </p:cNvPr>
              <p:cNvPicPr/>
              <p:nvPr/>
            </p:nvPicPr>
            <p:blipFill>
              <a:blip r:embed="rId3"/>
              <a:stretch>
                <a:fillRect/>
              </a:stretch>
            </p:blipFill>
            <p:spPr>
              <a:xfrm>
                <a:off x="-1002588" y="4324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9E059E27-CCAD-4338-8B52-8EEDC61FAD2C}"/>
                  </a:ext>
                </a:extLst>
              </p14:cNvPr>
              <p14:cNvContentPartPr/>
              <p14:nvPr/>
            </p14:nvContentPartPr>
            <p14:xfrm>
              <a:off x="-2207508" y="685142"/>
              <a:ext cx="360" cy="360"/>
            </p14:xfrm>
          </p:contentPart>
        </mc:Choice>
        <mc:Fallback xmlns="">
          <p:pic>
            <p:nvPicPr>
              <p:cNvPr id="12" name="Ink 11">
                <a:extLst>
                  <a:ext uri="{FF2B5EF4-FFF2-40B4-BE49-F238E27FC236}">
                    <a16:creationId xmlns:a16="http://schemas.microsoft.com/office/drawing/2014/main" id="{9E059E27-CCAD-4338-8B52-8EEDC61FAD2C}"/>
                  </a:ext>
                </a:extLst>
              </p:cNvPr>
              <p:cNvPicPr/>
              <p:nvPr/>
            </p:nvPicPr>
            <p:blipFill>
              <a:blip r:embed="rId5"/>
              <a:stretch>
                <a:fillRect/>
              </a:stretch>
            </p:blipFill>
            <p:spPr>
              <a:xfrm>
                <a:off x="-2261148" y="57750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B2962124-1198-46B0-A7AD-954122C76E12}"/>
                  </a:ext>
                </a:extLst>
              </p14:cNvPr>
              <p14:cNvContentPartPr/>
              <p14:nvPr/>
            </p14:nvContentPartPr>
            <p14:xfrm>
              <a:off x="9506433" y="401462"/>
              <a:ext cx="360" cy="360"/>
            </p14:xfrm>
          </p:contentPart>
        </mc:Choice>
        <mc:Fallback xmlns="">
          <p:pic>
            <p:nvPicPr>
              <p:cNvPr id="13" name="Ink 12">
                <a:extLst>
                  <a:ext uri="{FF2B5EF4-FFF2-40B4-BE49-F238E27FC236}">
                    <a16:creationId xmlns:a16="http://schemas.microsoft.com/office/drawing/2014/main" id="{B2962124-1198-46B0-A7AD-954122C76E12}"/>
                  </a:ext>
                </a:extLst>
              </p:cNvPr>
              <p:cNvPicPr/>
              <p:nvPr/>
            </p:nvPicPr>
            <p:blipFill>
              <a:blip r:embed="rId5"/>
              <a:stretch>
                <a:fillRect/>
              </a:stretch>
            </p:blipFill>
            <p:spPr>
              <a:xfrm>
                <a:off x="9452793" y="293822"/>
                <a:ext cx="108000" cy="216000"/>
              </a:xfrm>
              <a:prstGeom prst="rect">
                <a:avLst/>
              </a:prstGeom>
            </p:spPr>
          </p:pic>
        </mc:Fallback>
      </mc:AlternateContent>
      <p:sp>
        <p:nvSpPr>
          <p:cNvPr id="4" name="TextBox 3">
            <a:extLst>
              <a:ext uri="{FF2B5EF4-FFF2-40B4-BE49-F238E27FC236}">
                <a16:creationId xmlns:a16="http://schemas.microsoft.com/office/drawing/2014/main" id="{3247D5AD-ADD2-4F01-B5F5-E7683D5004F2}"/>
              </a:ext>
            </a:extLst>
          </p:cNvPr>
          <p:cNvSpPr txBox="1"/>
          <p:nvPr/>
        </p:nvSpPr>
        <p:spPr>
          <a:xfrm>
            <a:off x="111557" y="160877"/>
            <a:ext cx="8930483" cy="646331"/>
          </a:xfrm>
          <a:prstGeom prst="rect">
            <a:avLst/>
          </a:prstGeom>
          <a:noFill/>
        </p:spPr>
        <p:txBody>
          <a:bodyPr wrap="square" rtlCol="0">
            <a:spAutoFit/>
          </a:bodyPr>
          <a:lstStyle/>
          <a:p>
            <a:pPr algn="ctr"/>
            <a:r>
              <a:rPr lang="en-GB" b="1" dirty="0">
                <a:solidFill>
                  <a:srgbClr val="96A800"/>
                </a:solidFill>
              </a:rPr>
              <a:t>What specific forms of abuse and safeguarding issues are set out in Annex A KCSiE 2019?  </a:t>
            </a:r>
          </a:p>
        </p:txBody>
      </p:sp>
      <p:sp>
        <p:nvSpPr>
          <p:cNvPr id="6" name="Title 5">
            <a:extLst>
              <a:ext uri="{FF2B5EF4-FFF2-40B4-BE49-F238E27FC236}">
                <a16:creationId xmlns:a16="http://schemas.microsoft.com/office/drawing/2014/main" id="{1D34851C-604A-4EE1-8C01-3CCC259CD176}"/>
              </a:ext>
            </a:extLst>
          </p:cNvPr>
          <p:cNvSpPr>
            <a:spLocks noGrp="1"/>
          </p:cNvSpPr>
          <p:nvPr>
            <p:ph type="title"/>
          </p:nvPr>
        </p:nvSpPr>
        <p:spPr>
          <a:xfrm>
            <a:off x="490541" y="205979"/>
            <a:ext cx="8401210" cy="857250"/>
          </a:xfrm>
        </p:spPr>
        <p:txBody>
          <a:bodyPr/>
          <a:lstStyle/>
          <a:p>
            <a:br>
              <a:rPr lang="en-GB" dirty="0"/>
            </a:br>
            <a:endParaRPr lang="en-GB" dirty="0"/>
          </a:p>
        </p:txBody>
      </p:sp>
    </p:spTree>
    <p:extLst>
      <p:ext uri="{BB962C8B-B14F-4D97-AF65-F5344CB8AC3E}">
        <p14:creationId xmlns:p14="http://schemas.microsoft.com/office/powerpoint/2010/main" val="171804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340AA233-C0CE-4B9D-8E2C-90E83B1A70AE}"/>
              </a:ext>
            </a:extLst>
          </p:cNvPr>
          <p:cNvSpPr>
            <a:spLocks noGrp="1" noChangeArrowheads="1"/>
          </p:cNvSpPr>
          <p:nvPr>
            <p:ph type="title"/>
          </p:nvPr>
        </p:nvSpPr>
        <p:spPr>
          <a:xfrm>
            <a:off x="1143000" y="186928"/>
            <a:ext cx="6858000" cy="460772"/>
          </a:xfrm>
        </p:spPr>
        <p:txBody>
          <a:bodyPr/>
          <a:lstStyle/>
          <a:p>
            <a:pPr algn="ctr" eaLnBrk="1" hangingPunct="1">
              <a:defRPr/>
            </a:pPr>
            <a:r>
              <a:rPr lang="en-GB" altLang="en-US" sz="3000" b="1" dirty="0">
                <a:sym typeface="Marlett" pitchFamily="2" charset="2"/>
              </a:rPr>
              <a:t>Safeguarding Role of School Staff</a:t>
            </a:r>
          </a:p>
        </p:txBody>
      </p:sp>
      <p:sp>
        <p:nvSpPr>
          <p:cNvPr id="20483" name="Rectangle 3">
            <a:extLst>
              <a:ext uri="{FF2B5EF4-FFF2-40B4-BE49-F238E27FC236}">
                <a16:creationId xmlns:a16="http://schemas.microsoft.com/office/drawing/2014/main" id="{031FFBAB-F723-41DC-8927-B831B62BFF0D}"/>
              </a:ext>
            </a:extLst>
          </p:cNvPr>
          <p:cNvSpPr>
            <a:spLocks noGrp="1" noChangeArrowheads="1"/>
          </p:cNvSpPr>
          <p:nvPr>
            <p:ph type="body" idx="1"/>
          </p:nvPr>
        </p:nvSpPr>
        <p:spPr>
          <a:xfrm>
            <a:off x="1466851" y="900113"/>
            <a:ext cx="6069806" cy="3390900"/>
          </a:xfrm>
        </p:spPr>
        <p:txBody>
          <a:bodyPr/>
          <a:lstStyle/>
          <a:p>
            <a:pPr eaLnBrk="1" hangingPunct="1">
              <a:lnSpc>
                <a:spcPct val="85000"/>
              </a:lnSpc>
              <a:buFontTx/>
              <a:buNone/>
            </a:pPr>
            <a:r>
              <a:rPr lang="en-GB" altLang="en-US" b="1" dirty="0">
                <a:solidFill>
                  <a:srgbClr val="333333"/>
                </a:solidFill>
                <a:sym typeface="Marlett" pitchFamily="2" charset="2"/>
              </a:rPr>
              <a:t>Recognise			</a:t>
            </a:r>
            <a:r>
              <a:rPr lang="en-GB" altLang="en-US" b="1" dirty="0">
                <a:solidFill>
                  <a:srgbClr val="333333"/>
                </a:solidFill>
                <a:latin typeface="Wingdings 2" panose="05020102010507070707" pitchFamily="18" charset="2"/>
                <a:sym typeface="Wingdings 2" panose="05020102010507070707" pitchFamily="18" charset="2"/>
              </a:rPr>
              <a:t></a:t>
            </a:r>
            <a:br>
              <a:rPr lang="en-GB" altLang="en-US" b="1" dirty="0">
                <a:solidFill>
                  <a:srgbClr val="333333"/>
                </a:solidFill>
                <a:sym typeface="Marlett" pitchFamily="2" charset="2"/>
              </a:rPr>
            </a:br>
            <a:br>
              <a:rPr lang="en-GB" altLang="en-US" b="1" dirty="0">
                <a:solidFill>
                  <a:srgbClr val="333333"/>
                </a:solidFill>
                <a:sym typeface="Marlett" pitchFamily="2" charset="2"/>
              </a:rPr>
            </a:br>
            <a:endParaRPr lang="en-GB" altLang="en-US" b="1" dirty="0">
              <a:solidFill>
                <a:srgbClr val="333333"/>
              </a:solidFill>
              <a:sym typeface="Marlett" pitchFamily="2" charset="2"/>
            </a:endParaRPr>
          </a:p>
          <a:p>
            <a:pPr eaLnBrk="1" hangingPunct="1">
              <a:lnSpc>
                <a:spcPct val="85000"/>
              </a:lnSpc>
              <a:buFontTx/>
              <a:buNone/>
            </a:pPr>
            <a:r>
              <a:rPr lang="en-GB" altLang="en-US" b="1" dirty="0">
                <a:solidFill>
                  <a:srgbClr val="333333"/>
                </a:solidFill>
                <a:sym typeface="Marlett" pitchFamily="2" charset="2"/>
              </a:rPr>
              <a:t>Respond			</a:t>
            </a:r>
            <a:r>
              <a:rPr lang="en-GB" altLang="en-US" b="1" dirty="0">
                <a:solidFill>
                  <a:srgbClr val="333333"/>
                </a:solidFill>
                <a:sym typeface="Wingdings 2" panose="05020102010507070707" pitchFamily="18" charset="2"/>
              </a:rPr>
              <a:t></a:t>
            </a:r>
            <a:r>
              <a:rPr lang="en-GB" altLang="en-US" b="1" dirty="0">
                <a:solidFill>
                  <a:srgbClr val="333333"/>
                </a:solidFill>
                <a:sym typeface="Marlett" pitchFamily="2" charset="2"/>
              </a:rPr>
              <a:t> </a:t>
            </a:r>
            <a:br>
              <a:rPr lang="en-GB" altLang="en-US" b="1" dirty="0">
                <a:solidFill>
                  <a:srgbClr val="333333"/>
                </a:solidFill>
                <a:sym typeface="Marlett" pitchFamily="2" charset="2"/>
              </a:rPr>
            </a:br>
            <a:br>
              <a:rPr lang="en-GB" altLang="en-US" b="1" dirty="0">
                <a:solidFill>
                  <a:srgbClr val="333333"/>
                </a:solidFill>
                <a:sym typeface="Marlett" pitchFamily="2" charset="2"/>
              </a:rPr>
            </a:br>
            <a:endParaRPr lang="en-GB" altLang="en-US" b="1" dirty="0">
              <a:solidFill>
                <a:srgbClr val="333333"/>
              </a:solidFill>
              <a:sym typeface="Marlett" pitchFamily="2" charset="2"/>
            </a:endParaRPr>
          </a:p>
          <a:p>
            <a:pPr eaLnBrk="1" hangingPunct="1">
              <a:lnSpc>
                <a:spcPct val="85000"/>
              </a:lnSpc>
              <a:buFontTx/>
              <a:buNone/>
            </a:pPr>
            <a:r>
              <a:rPr lang="en-GB" altLang="en-US" b="1" dirty="0">
                <a:solidFill>
                  <a:srgbClr val="333333"/>
                </a:solidFill>
              </a:rPr>
              <a:t>Investigate		</a:t>
            </a:r>
            <a:r>
              <a:rPr lang="en-GB" altLang="en-US" b="1" dirty="0">
                <a:solidFill>
                  <a:srgbClr val="333333"/>
                </a:solidFill>
                <a:sym typeface="Marlett" pitchFamily="2" charset="2"/>
              </a:rPr>
              <a:t>x</a:t>
            </a:r>
            <a:br>
              <a:rPr lang="en-GB" altLang="en-US" b="1" dirty="0">
                <a:solidFill>
                  <a:srgbClr val="333333"/>
                </a:solidFill>
                <a:sym typeface="Marlett" pitchFamily="2" charset="2"/>
              </a:rPr>
            </a:br>
            <a:br>
              <a:rPr lang="en-GB" altLang="en-US" b="1" dirty="0">
                <a:solidFill>
                  <a:srgbClr val="333333"/>
                </a:solidFill>
                <a:sym typeface="Marlett" pitchFamily="2" charset="2"/>
              </a:rPr>
            </a:br>
            <a:endParaRPr lang="en-GB" altLang="en-US" b="1" dirty="0">
              <a:solidFill>
                <a:srgbClr val="333333"/>
              </a:solidFill>
              <a:sym typeface="Marlett" pitchFamily="2" charset="2"/>
            </a:endParaRPr>
          </a:p>
          <a:p>
            <a:pPr eaLnBrk="1" hangingPunct="1">
              <a:lnSpc>
                <a:spcPct val="85000"/>
              </a:lnSpc>
              <a:buFontTx/>
              <a:buNone/>
            </a:pPr>
            <a:r>
              <a:rPr lang="en-GB" altLang="en-US" b="1" dirty="0">
                <a:solidFill>
                  <a:srgbClr val="333333"/>
                </a:solidFill>
                <a:sym typeface="Marlett" pitchFamily="2" charset="2"/>
              </a:rPr>
              <a:t>Attempt to resolve	</a:t>
            </a:r>
            <a:r>
              <a:rPr lang="en-US" altLang="en-US" b="1" dirty="0">
                <a:solidFill>
                  <a:srgbClr val="333333"/>
                </a:solidFill>
                <a:sym typeface="Marlett" pitchFamily="2" charset="2"/>
              </a:rPr>
              <a:t>x</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AE743242-9014-4835-B554-7E5BC62226E2}"/>
              </a:ext>
            </a:extLst>
          </p:cNvPr>
          <p:cNvSpPr>
            <a:spLocks noGrp="1" noChangeArrowheads="1"/>
          </p:cNvSpPr>
          <p:nvPr>
            <p:ph type="title"/>
          </p:nvPr>
        </p:nvSpPr>
        <p:spPr>
          <a:xfrm>
            <a:off x="1143000" y="141685"/>
            <a:ext cx="6858000" cy="514350"/>
          </a:xfrm>
        </p:spPr>
        <p:txBody>
          <a:bodyPr/>
          <a:lstStyle/>
          <a:p>
            <a:pPr algn="ctr" eaLnBrk="1" hangingPunct="1">
              <a:defRPr/>
            </a:pPr>
            <a:r>
              <a:rPr lang="en-GB" altLang="en-US" sz="3000" b="1" dirty="0"/>
              <a:t>Aims</a:t>
            </a:r>
            <a:endParaRPr lang="en-US" altLang="en-US" sz="3000" b="1" dirty="0"/>
          </a:p>
        </p:txBody>
      </p:sp>
      <p:sp>
        <p:nvSpPr>
          <p:cNvPr id="198659" name="Rectangle 3">
            <a:extLst>
              <a:ext uri="{FF2B5EF4-FFF2-40B4-BE49-F238E27FC236}">
                <a16:creationId xmlns:a16="http://schemas.microsoft.com/office/drawing/2014/main" id="{11EDDF57-AA39-4A5A-8E0E-BD51753615FE}"/>
              </a:ext>
            </a:extLst>
          </p:cNvPr>
          <p:cNvSpPr>
            <a:spLocks noGrp="1" noChangeArrowheads="1"/>
          </p:cNvSpPr>
          <p:nvPr>
            <p:ph type="body" idx="1"/>
          </p:nvPr>
        </p:nvSpPr>
        <p:spPr>
          <a:xfrm>
            <a:off x="1143000" y="815579"/>
            <a:ext cx="6858000" cy="3125390"/>
          </a:xfrm>
        </p:spPr>
        <p:txBody>
          <a:bodyPr/>
          <a:lstStyle/>
          <a:p>
            <a:pPr eaLnBrk="1" hangingPunct="1">
              <a:buFontTx/>
              <a:buNone/>
              <a:defRPr/>
            </a:pPr>
            <a:r>
              <a:rPr lang="en-GB" altLang="en-US" sz="1600" dirty="0">
                <a:solidFill>
                  <a:schemeClr val="tx2"/>
                </a:solidFill>
              </a:rPr>
              <a:t>To provide induction for newly appointed staff, supply staff, school </a:t>
            </a:r>
          </a:p>
          <a:p>
            <a:pPr eaLnBrk="1" hangingPunct="1">
              <a:buFontTx/>
              <a:buNone/>
              <a:defRPr/>
            </a:pPr>
            <a:r>
              <a:rPr lang="en-GB" altLang="en-US" sz="1600" dirty="0">
                <a:solidFill>
                  <a:schemeClr val="tx2"/>
                </a:solidFill>
              </a:rPr>
              <a:t>volunteers/helpers and students on placement, which will raise awareness </a:t>
            </a:r>
          </a:p>
          <a:p>
            <a:pPr>
              <a:buNone/>
              <a:defRPr/>
            </a:pPr>
            <a:r>
              <a:rPr lang="en-GB" sz="1600" dirty="0">
                <a:solidFill>
                  <a:schemeClr val="tx2"/>
                </a:solidFill>
              </a:rPr>
              <a:t>of the systems within the school which support </a:t>
            </a:r>
            <a:r>
              <a:rPr lang="en-GB" sz="1600" b="1" dirty="0">
                <a:solidFill>
                  <a:schemeClr val="tx2"/>
                </a:solidFill>
              </a:rPr>
              <a:t>safeguarding </a:t>
            </a:r>
          </a:p>
          <a:p>
            <a:pPr>
              <a:buNone/>
              <a:defRPr/>
            </a:pPr>
            <a:r>
              <a:rPr lang="en-GB" sz="1600" b="1" dirty="0">
                <a:solidFill>
                  <a:schemeClr val="tx2"/>
                </a:solidFill>
              </a:rPr>
              <a:t>practice and procedures </a:t>
            </a:r>
            <a:r>
              <a:rPr lang="en-GB" sz="1600" dirty="0">
                <a:solidFill>
                  <a:schemeClr val="tx2"/>
                </a:solidFill>
              </a:rPr>
              <a:t>required in line with statutory </a:t>
            </a:r>
          </a:p>
          <a:p>
            <a:pPr eaLnBrk="1" hangingPunct="1">
              <a:buFontTx/>
              <a:buNone/>
              <a:defRPr/>
            </a:pPr>
            <a:r>
              <a:rPr lang="en-GB" sz="1600" dirty="0">
                <a:solidFill>
                  <a:schemeClr val="tx2"/>
                </a:solidFill>
              </a:rPr>
              <a:t>guidance </a:t>
            </a:r>
            <a:r>
              <a:rPr lang="en-GB" sz="1600" b="1" dirty="0">
                <a:solidFill>
                  <a:schemeClr val="tx2"/>
                </a:solidFill>
              </a:rPr>
              <a:t>Keeping Children safe in education 2019:</a:t>
            </a:r>
            <a:endParaRPr lang="en-GB" sz="1600" dirty="0">
              <a:solidFill>
                <a:schemeClr val="tx2"/>
              </a:solidFill>
            </a:endParaRPr>
          </a:p>
          <a:p>
            <a:pPr eaLnBrk="1" hangingPunct="1">
              <a:buFontTx/>
              <a:buNone/>
              <a:defRPr/>
            </a:pPr>
            <a:endParaRPr lang="en-GB" sz="1600" dirty="0">
              <a:solidFill>
                <a:schemeClr val="tx2"/>
              </a:solidFill>
            </a:endParaRPr>
          </a:p>
          <a:p>
            <a:pPr>
              <a:defRPr/>
            </a:pPr>
            <a:r>
              <a:rPr lang="en-GB" sz="1600" b="1" dirty="0">
                <a:solidFill>
                  <a:schemeClr val="tx2"/>
                </a:solidFill>
              </a:rPr>
              <a:t>Child protection policy</a:t>
            </a:r>
          </a:p>
          <a:p>
            <a:pPr>
              <a:defRPr/>
            </a:pPr>
            <a:r>
              <a:rPr lang="en-GB" sz="1600" b="1" dirty="0">
                <a:solidFill>
                  <a:schemeClr val="tx2"/>
                </a:solidFill>
              </a:rPr>
              <a:t>The role of designated lead for safeguarding and deputies.</a:t>
            </a:r>
          </a:p>
          <a:p>
            <a:pPr>
              <a:defRPr/>
            </a:pPr>
            <a:r>
              <a:rPr lang="en-GB" sz="1600" b="1" dirty="0">
                <a:solidFill>
                  <a:schemeClr val="tx2"/>
                </a:solidFill>
              </a:rPr>
              <a:t>Behaviour policy / code of conduct</a:t>
            </a:r>
          </a:p>
          <a:p>
            <a:pPr eaLnBrk="1" hangingPunct="1">
              <a:buFontTx/>
              <a:buNone/>
              <a:defRPr/>
            </a:pPr>
            <a:endParaRPr lang="en-GB" sz="1600" dirty="0">
              <a:solidFill>
                <a:schemeClr val="tx2"/>
              </a:solidFill>
            </a:endParaRPr>
          </a:p>
          <a:p>
            <a:pPr eaLnBrk="1" hangingPunct="1">
              <a:buFontTx/>
              <a:buNone/>
              <a:defRPr/>
            </a:pPr>
            <a:endParaRPr lang="en-GB" sz="1600"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2BEB2AE6-532C-4DAD-A36C-B92A9FC9B303}"/>
              </a:ext>
            </a:extLst>
          </p:cNvPr>
          <p:cNvSpPr>
            <a:spLocks noGrp="1" noChangeArrowheads="1"/>
          </p:cNvSpPr>
          <p:nvPr>
            <p:ph type="title"/>
          </p:nvPr>
        </p:nvSpPr>
        <p:spPr>
          <a:xfrm>
            <a:off x="1143000" y="0"/>
            <a:ext cx="6858000" cy="628650"/>
          </a:xfrm>
        </p:spPr>
        <p:txBody>
          <a:bodyPr/>
          <a:lstStyle/>
          <a:p>
            <a:pPr algn="ctr" eaLnBrk="1" hangingPunct="1">
              <a:defRPr/>
            </a:pPr>
            <a:r>
              <a:rPr lang="en-GB" altLang="en-US" sz="3000" b="1" dirty="0"/>
              <a:t>Talking and Listening to Children</a:t>
            </a:r>
          </a:p>
        </p:txBody>
      </p:sp>
      <p:sp>
        <p:nvSpPr>
          <p:cNvPr id="21507" name="Rectangle 3">
            <a:extLst>
              <a:ext uri="{FF2B5EF4-FFF2-40B4-BE49-F238E27FC236}">
                <a16:creationId xmlns:a16="http://schemas.microsoft.com/office/drawing/2014/main" id="{1AA88F23-291C-48DE-81ED-A55497D1F3E1}"/>
              </a:ext>
            </a:extLst>
          </p:cNvPr>
          <p:cNvSpPr>
            <a:spLocks noGrp="1" noChangeArrowheads="1"/>
          </p:cNvSpPr>
          <p:nvPr>
            <p:ph type="body" sz="half" idx="1"/>
          </p:nvPr>
        </p:nvSpPr>
        <p:spPr>
          <a:xfrm>
            <a:off x="1385887" y="608410"/>
            <a:ext cx="3186113" cy="3888581"/>
          </a:xfrm>
        </p:spPr>
        <p:txBody>
          <a:bodyPr/>
          <a:lstStyle/>
          <a:p>
            <a:pPr eaLnBrk="1" hangingPunct="1">
              <a:buFontTx/>
              <a:buNone/>
            </a:pPr>
            <a:r>
              <a:rPr lang="en-GB" altLang="en-US" sz="1650" b="1" dirty="0">
                <a:solidFill>
                  <a:srgbClr val="333333"/>
                </a:solidFill>
              </a:rPr>
              <a:t>Do:</a:t>
            </a:r>
            <a:r>
              <a:rPr lang="en-GB" altLang="en-US" sz="1650" dirty="0">
                <a:solidFill>
                  <a:srgbClr val="333333"/>
                </a:solidFill>
              </a:rPr>
              <a:t> </a:t>
            </a:r>
          </a:p>
          <a:p>
            <a:pPr eaLnBrk="1" hangingPunct="1"/>
            <a:r>
              <a:rPr lang="en-GB" altLang="en-US" sz="1650" dirty="0">
                <a:solidFill>
                  <a:srgbClr val="333333"/>
                </a:solidFill>
              </a:rPr>
              <a:t>Be approachable</a:t>
            </a:r>
          </a:p>
          <a:p>
            <a:pPr eaLnBrk="1" hangingPunct="1"/>
            <a:r>
              <a:rPr lang="en-GB" altLang="en-US" sz="1650" dirty="0">
                <a:solidFill>
                  <a:srgbClr val="333333"/>
                </a:solidFill>
              </a:rPr>
              <a:t>Listen carefully, uncritically and at the child’s pace</a:t>
            </a:r>
          </a:p>
          <a:p>
            <a:pPr eaLnBrk="1" hangingPunct="1"/>
            <a:r>
              <a:rPr lang="en-GB" altLang="en-US" sz="1650" dirty="0">
                <a:solidFill>
                  <a:srgbClr val="333333"/>
                </a:solidFill>
              </a:rPr>
              <a:t>Take what is said seriously</a:t>
            </a:r>
          </a:p>
          <a:p>
            <a:pPr eaLnBrk="1" hangingPunct="1"/>
            <a:r>
              <a:rPr lang="en-GB" altLang="en-US" sz="1650" dirty="0">
                <a:solidFill>
                  <a:srgbClr val="333333"/>
                </a:solidFill>
              </a:rPr>
              <a:t>Clarify essential information</a:t>
            </a:r>
          </a:p>
          <a:p>
            <a:pPr eaLnBrk="1" hangingPunct="1"/>
            <a:r>
              <a:rPr lang="en-GB" altLang="en-US" sz="1650" dirty="0">
                <a:solidFill>
                  <a:srgbClr val="333333"/>
                </a:solidFill>
              </a:rPr>
              <a:t>Reassure</a:t>
            </a:r>
          </a:p>
          <a:p>
            <a:pPr eaLnBrk="1" hangingPunct="1"/>
            <a:r>
              <a:rPr lang="en-GB" altLang="en-US" sz="1650" dirty="0">
                <a:solidFill>
                  <a:srgbClr val="333333"/>
                </a:solidFill>
              </a:rPr>
              <a:t>Tell the child what will happen next</a:t>
            </a:r>
          </a:p>
          <a:p>
            <a:pPr eaLnBrk="1" hangingPunct="1"/>
            <a:r>
              <a:rPr lang="en-GB" altLang="en-US" sz="1650" dirty="0">
                <a:solidFill>
                  <a:srgbClr val="333333"/>
                </a:solidFill>
              </a:rPr>
              <a:t>Tell the Designated Senior Person without delay</a:t>
            </a:r>
          </a:p>
          <a:p>
            <a:pPr eaLnBrk="1" hangingPunct="1"/>
            <a:r>
              <a:rPr lang="en-GB" altLang="en-US" sz="1650" dirty="0">
                <a:solidFill>
                  <a:srgbClr val="333333"/>
                </a:solidFill>
              </a:rPr>
              <a:t>Record</a:t>
            </a:r>
          </a:p>
          <a:p>
            <a:pPr eaLnBrk="1" hangingPunct="1">
              <a:buFontTx/>
              <a:buNone/>
            </a:pPr>
            <a:endParaRPr lang="en-GB" altLang="en-US" sz="1650" dirty="0">
              <a:solidFill>
                <a:srgbClr val="333333"/>
              </a:solidFill>
            </a:endParaRPr>
          </a:p>
          <a:p>
            <a:pPr eaLnBrk="1" hangingPunct="1"/>
            <a:endParaRPr lang="en-GB" altLang="en-US" sz="1800" dirty="0">
              <a:solidFill>
                <a:srgbClr val="000000"/>
              </a:solidFill>
            </a:endParaRPr>
          </a:p>
        </p:txBody>
      </p:sp>
      <p:sp>
        <p:nvSpPr>
          <p:cNvPr id="21508" name="Rectangle 4">
            <a:extLst>
              <a:ext uri="{FF2B5EF4-FFF2-40B4-BE49-F238E27FC236}">
                <a16:creationId xmlns:a16="http://schemas.microsoft.com/office/drawing/2014/main" id="{5FE16D73-82E0-4413-9866-80409955270F}"/>
              </a:ext>
            </a:extLst>
          </p:cNvPr>
          <p:cNvSpPr>
            <a:spLocks noGrp="1" noChangeArrowheads="1"/>
          </p:cNvSpPr>
          <p:nvPr>
            <p:ph type="body" sz="half" idx="2"/>
          </p:nvPr>
        </p:nvSpPr>
        <p:spPr>
          <a:xfrm>
            <a:off x="4857750" y="650081"/>
            <a:ext cx="2976563" cy="3486150"/>
          </a:xfrm>
        </p:spPr>
        <p:txBody>
          <a:bodyPr/>
          <a:lstStyle/>
          <a:p>
            <a:pPr eaLnBrk="1" hangingPunct="1">
              <a:buFontTx/>
              <a:buNone/>
            </a:pPr>
            <a:r>
              <a:rPr lang="en-GB" altLang="en-US" sz="1650" b="1" dirty="0">
                <a:solidFill>
                  <a:srgbClr val="333333"/>
                </a:solidFill>
              </a:rPr>
              <a:t>Do Not:</a:t>
            </a:r>
            <a:r>
              <a:rPr lang="en-GB" altLang="en-US" sz="1650" dirty="0">
                <a:solidFill>
                  <a:srgbClr val="333333"/>
                </a:solidFill>
              </a:rPr>
              <a:t> </a:t>
            </a:r>
          </a:p>
          <a:p>
            <a:pPr eaLnBrk="1" hangingPunct="1"/>
            <a:r>
              <a:rPr lang="en-GB" altLang="en-US" sz="1650" dirty="0">
                <a:solidFill>
                  <a:srgbClr val="333333"/>
                </a:solidFill>
              </a:rPr>
              <a:t>Investigate</a:t>
            </a:r>
          </a:p>
          <a:p>
            <a:pPr eaLnBrk="1" hangingPunct="1"/>
            <a:r>
              <a:rPr lang="en-GB" altLang="en-US" sz="1650" dirty="0">
                <a:solidFill>
                  <a:srgbClr val="333333"/>
                </a:solidFill>
              </a:rPr>
              <a:t>Try to resolve</a:t>
            </a:r>
          </a:p>
          <a:p>
            <a:pPr eaLnBrk="1" hangingPunct="1"/>
            <a:r>
              <a:rPr lang="en-GB" altLang="en-US" sz="1650" dirty="0">
                <a:solidFill>
                  <a:srgbClr val="333333"/>
                </a:solidFill>
              </a:rPr>
              <a:t>Promise confidentiality</a:t>
            </a:r>
          </a:p>
          <a:p>
            <a:pPr eaLnBrk="1" hangingPunct="1"/>
            <a:r>
              <a:rPr lang="en-GB" altLang="en-US" sz="1650" dirty="0">
                <a:solidFill>
                  <a:srgbClr val="333333"/>
                </a:solidFill>
              </a:rPr>
              <a:t>Make assumptions</a:t>
            </a:r>
          </a:p>
          <a:p>
            <a:pPr eaLnBrk="1" hangingPunct="1">
              <a:buFontTx/>
              <a:buNone/>
            </a:pPr>
            <a:endParaRPr lang="en-GB" altLang="en-US" sz="1650" dirty="0">
              <a:solidFill>
                <a:srgbClr val="333333"/>
              </a:solidFill>
            </a:endParaRPr>
          </a:p>
          <a:p>
            <a:pPr eaLnBrk="1" hangingPunct="1"/>
            <a:endParaRPr lang="en-GB" altLang="en-US" sz="1650" dirty="0">
              <a:solidFill>
                <a:srgbClr val="000000"/>
              </a:solidFill>
            </a:endParaRPr>
          </a:p>
          <a:p>
            <a:pPr eaLnBrk="1" hangingPunct="1"/>
            <a:endParaRPr lang="en-GB" altLang="en-US" sz="1500" dirty="0">
              <a:solidFill>
                <a:srgbClr val="000000"/>
              </a:solidFill>
            </a:endParaRPr>
          </a:p>
          <a:p>
            <a:pPr eaLnBrk="1" hangingPunct="1"/>
            <a:endParaRPr lang="en-GB" altLang="en-US" sz="1500" dirty="0">
              <a:solidFill>
                <a:srgbClr val="0000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25FBFB18-13A1-4837-8DEE-44C22C9BCB21}"/>
              </a:ext>
            </a:extLst>
          </p:cNvPr>
          <p:cNvSpPr>
            <a:spLocks noGrp="1" noChangeArrowheads="1"/>
          </p:cNvSpPr>
          <p:nvPr>
            <p:ph type="title"/>
          </p:nvPr>
        </p:nvSpPr>
        <p:spPr>
          <a:xfrm>
            <a:off x="1143000" y="107156"/>
            <a:ext cx="6858000" cy="628650"/>
          </a:xfrm>
        </p:spPr>
        <p:txBody>
          <a:bodyPr/>
          <a:lstStyle/>
          <a:p>
            <a:pPr algn="ctr" eaLnBrk="1" hangingPunct="1">
              <a:defRPr/>
            </a:pPr>
            <a:r>
              <a:rPr lang="en-GB" altLang="en-US" sz="3000" b="1" dirty="0"/>
              <a:t>Recording</a:t>
            </a:r>
          </a:p>
        </p:txBody>
      </p:sp>
      <p:sp>
        <p:nvSpPr>
          <p:cNvPr id="22531" name="Rectangle 3">
            <a:extLst>
              <a:ext uri="{FF2B5EF4-FFF2-40B4-BE49-F238E27FC236}">
                <a16:creationId xmlns:a16="http://schemas.microsoft.com/office/drawing/2014/main" id="{E8EEC4BE-BE46-44DC-B35F-C155C041FBE7}"/>
              </a:ext>
            </a:extLst>
          </p:cNvPr>
          <p:cNvSpPr>
            <a:spLocks noGrp="1" noChangeArrowheads="1"/>
          </p:cNvSpPr>
          <p:nvPr>
            <p:ph type="body" idx="1"/>
          </p:nvPr>
        </p:nvSpPr>
        <p:spPr>
          <a:xfrm>
            <a:off x="1385888" y="757238"/>
            <a:ext cx="6400800" cy="3486150"/>
          </a:xfrm>
        </p:spPr>
        <p:txBody>
          <a:bodyPr/>
          <a:lstStyle/>
          <a:p>
            <a:pPr eaLnBrk="1" hangingPunct="1">
              <a:lnSpc>
                <a:spcPct val="90000"/>
              </a:lnSpc>
            </a:pPr>
            <a:r>
              <a:rPr lang="en-GB" altLang="en-US" sz="1950" dirty="0">
                <a:solidFill>
                  <a:srgbClr val="333333"/>
                </a:solidFill>
              </a:rPr>
              <a:t>Child’s name and date of birth    </a:t>
            </a:r>
          </a:p>
          <a:p>
            <a:pPr eaLnBrk="1" hangingPunct="1">
              <a:lnSpc>
                <a:spcPct val="90000"/>
              </a:lnSpc>
            </a:pPr>
            <a:r>
              <a:rPr lang="en-GB" altLang="en-US" sz="1950" dirty="0">
                <a:solidFill>
                  <a:srgbClr val="333333"/>
                </a:solidFill>
              </a:rPr>
              <a:t>Date and time of the concern</a:t>
            </a:r>
          </a:p>
          <a:p>
            <a:pPr eaLnBrk="1" hangingPunct="1">
              <a:lnSpc>
                <a:spcPct val="90000"/>
              </a:lnSpc>
            </a:pPr>
            <a:r>
              <a:rPr lang="en-GB" altLang="en-US" sz="1950" dirty="0">
                <a:solidFill>
                  <a:srgbClr val="333333"/>
                </a:solidFill>
              </a:rPr>
              <a:t>Factual account of what happened, where and who was present using the child’s own words</a:t>
            </a:r>
          </a:p>
          <a:p>
            <a:pPr eaLnBrk="1" hangingPunct="1">
              <a:lnSpc>
                <a:spcPct val="90000"/>
              </a:lnSpc>
            </a:pPr>
            <a:r>
              <a:rPr lang="en-GB" altLang="en-US" sz="1950" dirty="0">
                <a:solidFill>
                  <a:srgbClr val="333333"/>
                </a:solidFill>
              </a:rPr>
              <a:t>Any opinion / interpretation needs to be explained</a:t>
            </a:r>
          </a:p>
          <a:p>
            <a:pPr eaLnBrk="1" hangingPunct="1">
              <a:lnSpc>
                <a:spcPct val="90000"/>
              </a:lnSpc>
            </a:pPr>
            <a:r>
              <a:rPr lang="en-GB" altLang="en-US" sz="1950" dirty="0">
                <a:solidFill>
                  <a:srgbClr val="333333"/>
                </a:solidFill>
              </a:rPr>
              <a:t>Your response</a:t>
            </a:r>
          </a:p>
          <a:p>
            <a:pPr eaLnBrk="1" hangingPunct="1">
              <a:lnSpc>
                <a:spcPct val="90000"/>
              </a:lnSpc>
            </a:pPr>
            <a:r>
              <a:rPr lang="en-GB" altLang="en-US" sz="1950" dirty="0">
                <a:solidFill>
                  <a:srgbClr val="333333"/>
                </a:solidFill>
              </a:rPr>
              <a:t>Printed name and signature of person making the record</a:t>
            </a:r>
          </a:p>
          <a:p>
            <a:pPr eaLnBrk="1" hangingPunct="1">
              <a:lnSpc>
                <a:spcPct val="90000"/>
              </a:lnSpc>
            </a:pPr>
            <a:r>
              <a:rPr lang="en-GB" altLang="en-US" sz="1950" dirty="0">
                <a:solidFill>
                  <a:srgbClr val="333333"/>
                </a:solidFill>
              </a:rPr>
              <a:t>Job title of person making the record</a:t>
            </a:r>
          </a:p>
          <a:p>
            <a:pPr eaLnBrk="1" hangingPunct="1">
              <a:lnSpc>
                <a:spcPct val="90000"/>
              </a:lnSpc>
            </a:pPr>
            <a:r>
              <a:rPr lang="en-GB" altLang="en-US" sz="1950" dirty="0">
                <a:solidFill>
                  <a:srgbClr val="333333"/>
                </a:solidFill>
              </a:rPr>
              <a:t>Date and time of the record</a:t>
            </a:r>
          </a:p>
          <a:p>
            <a:pPr eaLnBrk="1" hangingPunct="1">
              <a:lnSpc>
                <a:spcPct val="90000"/>
              </a:lnSpc>
              <a:buFontTx/>
              <a:buNone/>
            </a:pPr>
            <a:endParaRPr lang="en-GB" altLang="en-US" sz="1950" dirty="0">
              <a:solidFill>
                <a:srgbClr val="333333"/>
              </a:solidFill>
            </a:endParaRPr>
          </a:p>
          <a:p>
            <a:pPr eaLnBrk="1" hangingPunct="1">
              <a:lnSpc>
                <a:spcPct val="90000"/>
              </a:lnSpc>
              <a:buFontTx/>
              <a:buNone/>
            </a:pPr>
            <a:endParaRPr lang="en-GB" altLang="en-US" sz="18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9809"/>
          </a:xfrm>
          <a:solidFill>
            <a:schemeClr val="accent1"/>
          </a:solidFill>
        </p:spPr>
        <p:txBody>
          <a:bodyPr/>
          <a:lstStyle/>
          <a:p>
            <a:pPr lvl="0" algn="ctr"/>
            <a:br>
              <a:rPr lang="en-GB" sz="1000" b="1" dirty="0">
                <a:solidFill>
                  <a:schemeClr val="tx1"/>
                </a:solidFill>
              </a:rPr>
            </a:br>
            <a:br>
              <a:rPr lang="en-GB" sz="1000" b="1" dirty="0">
                <a:solidFill>
                  <a:schemeClr val="tx1"/>
                </a:solidFill>
              </a:rPr>
            </a:br>
            <a:r>
              <a:rPr lang="en-GB" sz="1000" b="1" dirty="0">
                <a:solidFill>
                  <a:schemeClr val="tx1"/>
                </a:solidFill>
              </a:rPr>
              <a:t>‘</a:t>
            </a:r>
            <a:r>
              <a:rPr lang="en-GB" sz="1600" b="1" i="1" dirty="0">
                <a:solidFill>
                  <a:schemeClr val="bg1"/>
                </a:solidFill>
              </a:rPr>
              <a:t>’ Any one can report child protection concerns’</a:t>
            </a:r>
            <a:br>
              <a:rPr lang="en-GB" sz="1600" b="1" i="1" dirty="0">
                <a:solidFill>
                  <a:schemeClr val="tx1"/>
                </a:solidFill>
              </a:rPr>
            </a:br>
            <a:r>
              <a:rPr lang="en-GB" sz="1100" b="1" dirty="0">
                <a:solidFill>
                  <a:schemeClr val="bg1"/>
                </a:solidFill>
              </a:rPr>
              <a:t>Child Protection Contact Form   - How to make a child protection contact to Hertfordshire Children’s Services.</a:t>
            </a:r>
            <a:br>
              <a:rPr lang="en-GB" sz="1100" b="1" dirty="0">
                <a:solidFill>
                  <a:schemeClr val="bg1"/>
                </a:solidFill>
              </a:rPr>
            </a:br>
            <a:r>
              <a:rPr lang="en-GB" sz="1100" b="1" dirty="0">
                <a:solidFill>
                  <a:schemeClr val="bg1"/>
                </a:solidFill>
              </a:rPr>
              <a:t>The form will be located online at </a:t>
            </a:r>
            <a:r>
              <a:rPr lang="en-GB" sz="1100" u="sng" dirty="0">
                <a:solidFill>
                  <a:schemeClr val="bg1"/>
                </a:solidFill>
                <a:hlinkClick r:id="rId3">
                  <a:extLst>
                    <a:ext uri="{A12FA001-AC4F-418D-AE19-62706E023703}">
                      <ahyp:hlinkClr xmlns:ahyp="http://schemas.microsoft.com/office/drawing/2018/hyperlinkcolor" val="tx"/>
                    </a:ext>
                  </a:extLst>
                </a:hlinkClick>
              </a:rPr>
              <a:t>www.hertfordshire.gov.uk/childprotection</a:t>
            </a:r>
            <a:r>
              <a:rPr lang="en-GB" sz="1100" dirty="0">
                <a:solidFill>
                  <a:schemeClr val="bg1"/>
                </a:solidFill>
              </a:rPr>
              <a:t> </a:t>
            </a:r>
            <a:br>
              <a:rPr lang="en-GB" sz="1100" dirty="0">
                <a:solidFill>
                  <a:schemeClr val="bg1"/>
                </a:solidFill>
              </a:rPr>
            </a:br>
            <a:endParaRPr lang="en-GB" sz="1100" dirty="0">
              <a:solidFill>
                <a:schemeClr val="bg1"/>
              </a:solidFill>
            </a:endParaRPr>
          </a:p>
        </p:txBody>
      </p:sp>
      <p:pic>
        <p:nvPicPr>
          <p:cNvPr id="4" name="Picture 4">
            <a:extLst>
              <a:ext uri="{FF2B5EF4-FFF2-40B4-BE49-F238E27FC236}">
                <a16:creationId xmlns:a16="http://schemas.microsoft.com/office/drawing/2014/main" id="{E198BB69-731D-41D0-8CBC-55ED1088A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954370"/>
            <a:ext cx="2597943" cy="3090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a:extLst>
              <a:ext uri="{FF2B5EF4-FFF2-40B4-BE49-F238E27FC236}">
                <a16:creationId xmlns:a16="http://schemas.microsoft.com/office/drawing/2014/main" id="{9C6142D8-8ACF-46BE-942A-B139D2441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556" y="973824"/>
            <a:ext cx="2312194" cy="2926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a:extLst>
              <a:ext uri="{FF2B5EF4-FFF2-40B4-BE49-F238E27FC236}">
                <a16:creationId xmlns:a16="http://schemas.microsoft.com/office/drawing/2014/main" id="{C687F514-1E8C-4097-9F11-37E4F95152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977" y="926803"/>
            <a:ext cx="2490610" cy="3137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a:extLst>
              <a:ext uri="{FF2B5EF4-FFF2-40B4-BE49-F238E27FC236}">
                <a16:creationId xmlns:a16="http://schemas.microsoft.com/office/drawing/2014/main" id="{5D96A990-7464-4AD0-B024-2CD0AC7F5CE5}"/>
              </a:ext>
            </a:extLst>
          </p:cNvPr>
          <p:cNvCxnSpPr/>
          <p:nvPr/>
        </p:nvCxnSpPr>
        <p:spPr bwMode="auto">
          <a:xfrm>
            <a:off x="4410075" y="1371601"/>
            <a:ext cx="857250" cy="634874"/>
          </a:xfrm>
          <a:prstGeom prst="straightConnector1">
            <a:avLst/>
          </a:prstGeom>
          <a:solidFill>
            <a:schemeClr val="accent2"/>
          </a:solidFill>
          <a:ln w="50800" cap="flat" cmpd="sng" algn="ctr">
            <a:no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6AA3811B-1FC3-46A2-BEC1-39E93455A7BA}"/>
              </a:ext>
            </a:extLst>
          </p:cNvPr>
          <p:cNvCxnSpPr/>
          <p:nvPr/>
        </p:nvCxnSpPr>
        <p:spPr bwMode="auto">
          <a:xfrm>
            <a:off x="3628848" y="1443038"/>
            <a:ext cx="623182" cy="563437"/>
          </a:xfrm>
          <a:prstGeom prst="straightConnector1">
            <a:avLst/>
          </a:prstGeom>
          <a:solidFill>
            <a:schemeClr val="accent2"/>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a:extLst>
              <a:ext uri="{FF2B5EF4-FFF2-40B4-BE49-F238E27FC236}">
                <a16:creationId xmlns:a16="http://schemas.microsoft.com/office/drawing/2014/main" id="{D2F8DC24-666D-45EB-BD30-AD8414EEA2B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5555941">
            <a:off x="1798402" y="2695323"/>
            <a:ext cx="556703" cy="689521"/>
          </a:xfrm>
          <a:prstGeom prst="rect">
            <a:avLst/>
          </a:prstGeom>
        </p:spPr>
      </p:pic>
      <p:pic>
        <p:nvPicPr>
          <p:cNvPr id="18" name="Picture 17">
            <a:extLst>
              <a:ext uri="{FF2B5EF4-FFF2-40B4-BE49-F238E27FC236}">
                <a16:creationId xmlns:a16="http://schemas.microsoft.com/office/drawing/2014/main" id="{03023279-42BC-4AB9-A74E-1B1309581898}"/>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421245" y="3581289"/>
            <a:ext cx="607841" cy="607841"/>
          </a:xfrm>
          <a:prstGeom prst="rect">
            <a:avLst/>
          </a:prstGeom>
        </p:spPr>
      </p:pic>
      <p:sp>
        <p:nvSpPr>
          <p:cNvPr id="19" name="TextBox 18">
            <a:extLst>
              <a:ext uri="{FF2B5EF4-FFF2-40B4-BE49-F238E27FC236}">
                <a16:creationId xmlns:a16="http://schemas.microsoft.com/office/drawing/2014/main" id="{02F60D18-1C16-4D9B-894C-78D10A1992B4}"/>
              </a:ext>
            </a:extLst>
          </p:cNvPr>
          <p:cNvSpPr txBox="1"/>
          <p:nvPr/>
        </p:nvSpPr>
        <p:spPr>
          <a:xfrm>
            <a:off x="-9688" y="8708196"/>
            <a:ext cx="430928" cy="2308324"/>
          </a:xfrm>
          <a:prstGeom prst="rect">
            <a:avLst/>
          </a:prstGeom>
          <a:noFill/>
        </p:spPr>
        <p:txBody>
          <a:bodyPr wrap="square" rtlCol="0">
            <a:spAutoFit/>
          </a:bodyPr>
          <a:lstStyle/>
          <a:p>
            <a:r>
              <a:rPr lang="en-GB" sz="900" dirty="0">
                <a:hlinkClick r:id="rId10" tooltip="http://bannax1994.deviantart.com/art/Internet-Explorer-9-Icon-homemade-508123583"/>
              </a:rPr>
              <a:t>This Photo</a:t>
            </a:r>
            <a:r>
              <a:rPr lang="en-GB" sz="900" dirty="0"/>
              <a:t> by Unknown Author is licensed under </a:t>
            </a:r>
            <a:r>
              <a:rPr lang="en-GB" sz="900" dirty="0">
                <a:hlinkClick r:id="rId11" tooltip="https://creativecommons.org/licenses/by-nc-sa/3.0/"/>
              </a:rPr>
              <a:t>CC BY-SA-NC</a:t>
            </a:r>
            <a:endParaRPr lang="en-GB" sz="900" dirty="0"/>
          </a:p>
        </p:txBody>
      </p:sp>
      <p:cxnSp>
        <p:nvCxnSpPr>
          <p:cNvPr id="23" name="Straight Arrow Connector 22">
            <a:extLst>
              <a:ext uri="{FF2B5EF4-FFF2-40B4-BE49-F238E27FC236}">
                <a16:creationId xmlns:a16="http://schemas.microsoft.com/office/drawing/2014/main" id="{5C1A12D4-E05E-407B-9DA5-42D888D3E7C5}"/>
              </a:ext>
            </a:extLst>
          </p:cNvPr>
          <p:cNvCxnSpPr/>
          <p:nvPr/>
        </p:nvCxnSpPr>
        <p:spPr bwMode="auto">
          <a:xfrm>
            <a:off x="6300788" y="2950369"/>
            <a:ext cx="992981" cy="0"/>
          </a:xfrm>
          <a:prstGeom prst="straightConnector1">
            <a:avLst/>
          </a:prstGeom>
          <a:solidFill>
            <a:schemeClr val="accent2"/>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3162089A-F837-4E5E-95E6-7B8C025DE154}"/>
              </a:ext>
            </a:extLst>
          </p:cNvPr>
          <p:cNvCxnSpPr>
            <a:cxnSpLocks/>
            <a:stCxn id="18" idx="1"/>
          </p:cNvCxnSpPr>
          <p:nvPr/>
        </p:nvCxnSpPr>
        <p:spPr bwMode="auto">
          <a:xfrm flipH="1" flipV="1">
            <a:off x="1961237" y="3602722"/>
            <a:ext cx="460008" cy="282488"/>
          </a:xfrm>
          <a:prstGeom prst="straightConnector1">
            <a:avLst/>
          </a:prstGeom>
          <a:solidFill>
            <a:schemeClr val="accent2"/>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36">
            <a:extLst>
              <a:ext uri="{FF2B5EF4-FFF2-40B4-BE49-F238E27FC236}">
                <a16:creationId xmlns:a16="http://schemas.microsoft.com/office/drawing/2014/main" id="{D6E0B79E-7595-4A3B-9498-1022D5C81712}"/>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619751" y="2571751"/>
            <a:ext cx="666044" cy="632618"/>
          </a:xfrm>
          <a:prstGeom prst="rect">
            <a:avLst/>
          </a:prstGeom>
        </p:spPr>
      </p:pic>
      <p:pic>
        <p:nvPicPr>
          <p:cNvPr id="39" name="Picture 38">
            <a:extLst>
              <a:ext uri="{FF2B5EF4-FFF2-40B4-BE49-F238E27FC236}">
                <a16:creationId xmlns:a16="http://schemas.microsoft.com/office/drawing/2014/main" id="{94C76487-9FC2-411F-857F-2DED5D23AB5E}"/>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960911" y="954370"/>
            <a:ext cx="631023" cy="509820"/>
          </a:xfrm>
          <a:prstGeom prst="rect">
            <a:avLst/>
          </a:prstGeom>
        </p:spPr>
      </p:pic>
    </p:spTree>
    <p:extLst>
      <p:ext uri="{BB962C8B-B14F-4D97-AF65-F5344CB8AC3E}">
        <p14:creationId xmlns:p14="http://schemas.microsoft.com/office/powerpoint/2010/main" val="39940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300B230B-816D-4A56-A964-8BFB22CD6A36}"/>
              </a:ext>
            </a:extLst>
          </p:cNvPr>
          <p:cNvSpPr>
            <a:spLocks noGrp="1" noChangeArrowheads="1"/>
          </p:cNvSpPr>
          <p:nvPr>
            <p:ph type="title"/>
          </p:nvPr>
        </p:nvSpPr>
        <p:spPr>
          <a:xfrm>
            <a:off x="1143000" y="177403"/>
            <a:ext cx="6858000" cy="452438"/>
          </a:xfrm>
        </p:spPr>
        <p:txBody>
          <a:bodyPr/>
          <a:lstStyle/>
          <a:p>
            <a:pPr algn="ctr" eaLnBrk="1" hangingPunct="1">
              <a:defRPr/>
            </a:pPr>
            <a:r>
              <a:rPr lang="en-GB" altLang="en-US" sz="3000" b="1" dirty="0"/>
              <a:t>Safe Working Practice </a:t>
            </a:r>
          </a:p>
        </p:txBody>
      </p:sp>
      <p:sp>
        <p:nvSpPr>
          <p:cNvPr id="23555" name="Rectangle 3">
            <a:extLst>
              <a:ext uri="{FF2B5EF4-FFF2-40B4-BE49-F238E27FC236}">
                <a16:creationId xmlns:a16="http://schemas.microsoft.com/office/drawing/2014/main" id="{89FA13A9-AAAA-4D88-ADDD-0B778AEEE3B9}"/>
              </a:ext>
            </a:extLst>
          </p:cNvPr>
          <p:cNvSpPr>
            <a:spLocks noGrp="1" noChangeArrowheads="1"/>
          </p:cNvSpPr>
          <p:nvPr>
            <p:ph type="body" idx="1"/>
          </p:nvPr>
        </p:nvSpPr>
        <p:spPr>
          <a:xfrm>
            <a:off x="321469" y="741761"/>
            <a:ext cx="5943600" cy="2786063"/>
          </a:xfrm>
        </p:spPr>
        <p:txBody>
          <a:bodyPr/>
          <a:lstStyle/>
          <a:p>
            <a:pPr eaLnBrk="1" hangingPunct="1">
              <a:lnSpc>
                <a:spcPct val="90000"/>
              </a:lnSpc>
              <a:buFontTx/>
              <a:buNone/>
            </a:pPr>
            <a:r>
              <a:rPr lang="en-GB" altLang="en-US" dirty="0">
                <a:solidFill>
                  <a:srgbClr val="333333"/>
                </a:solidFill>
              </a:rPr>
              <a:t>All staff should clearly understand the need to </a:t>
            </a:r>
          </a:p>
          <a:p>
            <a:pPr eaLnBrk="1" hangingPunct="1">
              <a:lnSpc>
                <a:spcPct val="90000"/>
              </a:lnSpc>
              <a:buFontTx/>
              <a:buNone/>
            </a:pPr>
            <a:r>
              <a:rPr lang="en-GB" altLang="en-US" dirty="0">
                <a:solidFill>
                  <a:srgbClr val="333333"/>
                </a:solidFill>
              </a:rPr>
              <a:t>maintain appropriate professional boundaries </a:t>
            </a:r>
          </a:p>
          <a:p>
            <a:pPr eaLnBrk="1" hangingPunct="1">
              <a:lnSpc>
                <a:spcPct val="90000"/>
              </a:lnSpc>
              <a:buFontTx/>
              <a:buNone/>
            </a:pPr>
            <a:r>
              <a:rPr lang="en-GB" altLang="en-US" dirty="0">
                <a:solidFill>
                  <a:srgbClr val="333333"/>
                </a:solidFill>
              </a:rPr>
              <a:t>in their dealings with young people.</a:t>
            </a:r>
          </a:p>
          <a:p>
            <a:pPr eaLnBrk="1" hangingPunct="1">
              <a:lnSpc>
                <a:spcPct val="90000"/>
              </a:lnSpc>
              <a:buFontTx/>
              <a:buNone/>
            </a:pPr>
            <a:endParaRPr lang="en-GB" altLang="en-US" dirty="0">
              <a:solidFill>
                <a:srgbClr val="333333"/>
              </a:solidFill>
            </a:endParaRPr>
          </a:p>
          <a:p>
            <a:pPr eaLnBrk="1" hangingPunct="1">
              <a:lnSpc>
                <a:spcPct val="90000"/>
              </a:lnSpc>
              <a:buFontTx/>
              <a:buNone/>
            </a:pPr>
            <a:r>
              <a:rPr lang="en-GB" altLang="en-US" dirty="0">
                <a:solidFill>
                  <a:srgbClr val="333333"/>
                </a:solidFill>
              </a:rPr>
              <a:t>An ongoing culture of vigilance should be </a:t>
            </a:r>
          </a:p>
          <a:p>
            <a:pPr eaLnBrk="1" hangingPunct="1">
              <a:lnSpc>
                <a:spcPct val="90000"/>
              </a:lnSpc>
              <a:buFontTx/>
              <a:buNone/>
            </a:pPr>
            <a:r>
              <a:rPr lang="en-GB" altLang="en-US" dirty="0">
                <a:solidFill>
                  <a:srgbClr val="333333"/>
                </a:solidFill>
              </a:rPr>
              <a:t>maintained within schools so that poor or unsafe </a:t>
            </a:r>
          </a:p>
          <a:p>
            <a:pPr eaLnBrk="1" hangingPunct="1">
              <a:lnSpc>
                <a:spcPct val="90000"/>
              </a:lnSpc>
              <a:buFontTx/>
              <a:buNone/>
            </a:pPr>
            <a:r>
              <a:rPr lang="en-GB" altLang="en-US" dirty="0">
                <a:solidFill>
                  <a:srgbClr val="333333"/>
                </a:solidFill>
              </a:rPr>
              <a:t>practice is identified at the earliest opportunity.</a:t>
            </a:r>
          </a:p>
          <a:p>
            <a:pPr eaLnBrk="1" hangingPunct="1">
              <a:lnSpc>
                <a:spcPct val="90000"/>
              </a:lnSpc>
              <a:buFontTx/>
              <a:buNone/>
            </a:pPr>
            <a:endParaRPr lang="en-GB" altLang="en-US" dirty="0">
              <a:solidFill>
                <a:srgbClr val="333333"/>
              </a:solidFill>
            </a:endParaRPr>
          </a:p>
        </p:txBody>
      </p:sp>
      <p:pic>
        <p:nvPicPr>
          <p:cNvPr id="4" name="Picture 3">
            <a:extLst>
              <a:ext uri="{FF2B5EF4-FFF2-40B4-BE49-F238E27FC236}">
                <a16:creationId xmlns:a16="http://schemas.microsoft.com/office/drawing/2014/main" id="{07A8AE64-F874-4B7C-81A8-A070256BB6B9}"/>
              </a:ext>
            </a:extLst>
          </p:cNvPr>
          <p:cNvPicPr>
            <a:picLocks noChangeAspect="1"/>
          </p:cNvPicPr>
          <p:nvPr/>
        </p:nvPicPr>
        <p:blipFill>
          <a:blip r:embed="rId3"/>
          <a:stretch>
            <a:fillRect/>
          </a:stretch>
        </p:blipFill>
        <p:spPr>
          <a:xfrm>
            <a:off x="6443662" y="685800"/>
            <a:ext cx="2314575" cy="2786063"/>
          </a:xfrm>
          <a:prstGeom prst="rect">
            <a:avLst/>
          </a:prstGeom>
          <a:ln>
            <a:solidFill>
              <a:schemeClr val="tx2"/>
            </a:solidFill>
          </a:ln>
        </p:spPr>
      </p:pic>
      <p:sp>
        <p:nvSpPr>
          <p:cNvPr id="2" name="Rectangle 1">
            <a:extLst>
              <a:ext uri="{FF2B5EF4-FFF2-40B4-BE49-F238E27FC236}">
                <a16:creationId xmlns:a16="http://schemas.microsoft.com/office/drawing/2014/main" id="{ADEE1829-42F9-470C-9520-32C7811FC406}"/>
              </a:ext>
            </a:extLst>
          </p:cNvPr>
          <p:cNvSpPr/>
          <p:nvPr/>
        </p:nvSpPr>
        <p:spPr>
          <a:xfrm>
            <a:off x="492918" y="3527824"/>
            <a:ext cx="8472487" cy="341632"/>
          </a:xfrm>
          <a:prstGeom prst="rect">
            <a:avLst/>
          </a:prstGeom>
        </p:spPr>
        <p:txBody>
          <a:bodyPr wrap="square">
            <a:spAutoFit/>
          </a:bodyPr>
          <a:lstStyle/>
          <a:p>
            <a:pPr>
              <a:lnSpc>
                <a:spcPct val="90000"/>
              </a:lnSpc>
              <a:buNone/>
            </a:pPr>
            <a:r>
              <a:rPr lang="en-GB" altLang="en-US" b="1" dirty="0">
                <a:solidFill>
                  <a:srgbClr val="FFFFFF"/>
                </a:solidFill>
                <a:latin typeface="Calibri" panose="020F0502020204030204" pitchFamily="34" charset="0"/>
                <a:hlinkClick r:id="rId4"/>
              </a:rPr>
              <a:t>http://www.thegrid.org.uk/info/welfare/child_protection/allegations/safe.shtmlp </a:t>
            </a:r>
            <a:endParaRPr lang="en-GB" altLang="en-US" dirty="0">
              <a:latin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838D-65A6-40BE-8DC6-C46132D555AC}"/>
              </a:ext>
            </a:extLst>
          </p:cNvPr>
          <p:cNvSpPr>
            <a:spLocks noGrp="1"/>
          </p:cNvSpPr>
          <p:nvPr>
            <p:ph type="title"/>
          </p:nvPr>
        </p:nvSpPr>
        <p:spPr>
          <a:xfrm>
            <a:off x="0" y="0"/>
            <a:ext cx="4119214" cy="614723"/>
          </a:xfrm>
          <a:solidFill>
            <a:srgbClr val="96A800"/>
          </a:solidFill>
        </p:spPr>
        <p:txBody>
          <a:bodyPr/>
          <a:lstStyle/>
          <a:p>
            <a:r>
              <a:rPr lang="en-GB" dirty="0">
                <a:solidFill>
                  <a:schemeClr val="bg1"/>
                </a:solidFill>
              </a:rPr>
              <a:t>Updated Guidance</a:t>
            </a:r>
          </a:p>
        </p:txBody>
      </p:sp>
      <p:pic>
        <p:nvPicPr>
          <p:cNvPr id="4" name="Picture 3">
            <a:extLst>
              <a:ext uri="{FF2B5EF4-FFF2-40B4-BE49-F238E27FC236}">
                <a16:creationId xmlns:a16="http://schemas.microsoft.com/office/drawing/2014/main" id="{7AF88847-F1E6-4D08-BEAB-D679B213A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132" y="768403"/>
            <a:ext cx="1734764" cy="2351315"/>
          </a:xfrm>
          <a:prstGeom prst="rect">
            <a:avLst/>
          </a:prstGeom>
          <a:ln>
            <a:solidFill>
              <a:schemeClr val="tx1"/>
            </a:solidFill>
          </a:ln>
        </p:spPr>
      </p:pic>
      <p:sp>
        <p:nvSpPr>
          <p:cNvPr id="5" name="TextBox 4">
            <a:extLst>
              <a:ext uri="{FF2B5EF4-FFF2-40B4-BE49-F238E27FC236}">
                <a16:creationId xmlns:a16="http://schemas.microsoft.com/office/drawing/2014/main" id="{AB84BB10-4AF7-4E2A-8118-A8E5929A8FB3}"/>
              </a:ext>
            </a:extLst>
          </p:cNvPr>
          <p:cNvSpPr txBox="1"/>
          <p:nvPr/>
        </p:nvSpPr>
        <p:spPr>
          <a:xfrm>
            <a:off x="215153" y="768403"/>
            <a:ext cx="7092363" cy="3693319"/>
          </a:xfrm>
          <a:prstGeom prst="rect">
            <a:avLst/>
          </a:prstGeom>
          <a:noFill/>
        </p:spPr>
        <p:txBody>
          <a:bodyPr wrap="square" rtlCol="0">
            <a:spAutoFit/>
          </a:bodyPr>
          <a:lstStyle/>
          <a:p>
            <a:pPr defTabSz="685783">
              <a:defRPr/>
            </a:pPr>
            <a:r>
              <a:rPr lang="en-GB" b="1" dirty="0">
                <a:solidFill>
                  <a:prstClr val="black"/>
                </a:solidFill>
                <a:latin typeface="Calibri" panose="020F0502020204030204"/>
                <a:cs typeface="Arial"/>
              </a:rPr>
              <a:t>12. Communication with children</a:t>
            </a:r>
          </a:p>
          <a:p>
            <a:pPr defTabSz="685783">
              <a:defRPr/>
            </a:pPr>
            <a:r>
              <a:rPr lang="en-GB" dirty="0">
                <a:solidFill>
                  <a:prstClr val="black"/>
                </a:solidFill>
                <a:latin typeface="Calibri" panose="020F0502020204030204"/>
                <a:cs typeface="Arial"/>
              </a:rPr>
              <a:t>It has long been clear that staff should not communicate with pupils outside the context of their work. The new guidance seeks to strengthen this by adding that adults should 'turn off 3G/4G data access on school premises’.</a:t>
            </a:r>
          </a:p>
          <a:p>
            <a:pPr defTabSz="685783">
              <a:defRPr/>
            </a:pPr>
            <a:endParaRPr lang="en-GB" dirty="0">
              <a:solidFill>
                <a:prstClr val="black"/>
              </a:solidFill>
              <a:latin typeface="Calibri" panose="020F0502020204030204"/>
              <a:cs typeface="Arial"/>
            </a:endParaRPr>
          </a:p>
          <a:p>
            <a:pPr defTabSz="685783">
              <a:defRPr/>
            </a:pPr>
            <a:r>
              <a:rPr lang="en-GB" b="1" dirty="0">
                <a:solidFill>
                  <a:prstClr val="black"/>
                </a:solidFill>
                <a:latin typeface="Calibri" panose="020F0502020204030204"/>
                <a:cs typeface="Arial"/>
              </a:rPr>
              <a:t>21. Transporting pupils</a:t>
            </a:r>
            <a:br>
              <a:rPr lang="en-GB" dirty="0">
                <a:solidFill>
                  <a:prstClr val="black"/>
                </a:solidFill>
                <a:latin typeface="Calibri" panose="020F0502020204030204"/>
                <a:cs typeface="Arial"/>
              </a:rPr>
            </a:br>
            <a:br>
              <a:rPr lang="en-GB" dirty="0">
                <a:solidFill>
                  <a:prstClr val="black"/>
                </a:solidFill>
                <a:latin typeface="Calibri" panose="020F0502020204030204"/>
                <a:cs typeface="Arial"/>
              </a:rPr>
            </a:br>
            <a:r>
              <a:rPr lang="en-GB" dirty="0">
                <a:solidFill>
                  <a:prstClr val="black"/>
                </a:solidFill>
                <a:latin typeface="Calibri" panose="020F0502020204030204"/>
                <a:cs typeface="Arial"/>
              </a:rPr>
              <a:t>'Staff should not offer lifts to pupils unless the need for this has been agreed by a manager...[and there should be]...at least one adult additional to the driver acting as an escort.'</a:t>
            </a:r>
            <a:br>
              <a:rPr lang="en-GB" dirty="0">
                <a:solidFill>
                  <a:prstClr val="black"/>
                </a:solidFill>
                <a:latin typeface="Calibri" panose="020F0502020204030204"/>
                <a:cs typeface="Arial"/>
              </a:rPr>
            </a:br>
            <a:br>
              <a:rPr lang="en-GB" dirty="0">
                <a:solidFill>
                  <a:prstClr val="black"/>
                </a:solidFill>
                <a:latin typeface="Calibri" panose="020F0502020204030204"/>
                <a:cs typeface="Arial"/>
              </a:rPr>
            </a:br>
            <a:endParaRPr lang="en-GB" dirty="0">
              <a:solidFill>
                <a:prstClr val="black"/>
              </a:solidFill>
              <a:latin typeface="Calibri" panose="020F0502020204030204"/>
              <a:cs typeface="Arial"/>
            </a:endParaRPr>
          </a:p>
        </p:txBody>
      </p:sp>
    </p:spTree>
    <p:extLst>
      <p:ext uri="{BB962C8B-B14F-4D97-AF65-F5344CB8AC3E}">
        <p14:creationId xmlns:p14="http://schemas.microsoft.com/office/powerpoint/2010/main" val="287593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838D-65A6-40BE-8DC6-C46132D555AC}"/>
              </a:ext>
            </a:extLst>
          </p:cNvPr>
          <p:cNvSpPr>
            <a:spLocks noGrp="1"/>
          </p:cNvSpPr>
          <p:nvPr>
            <p:ph type="title"/>
          </p:nvPr>
        </p:nvSpPr>
        <p:spPr>
          <a:xfrm>
            <a:off x="0" y="0"/>
            <a:ext cx="3490564" cy="614723"/>
          </a:xfrm>
          <a:solidFill>
            <a:srgbClr val="96A800"/>
          </a:solidFill>
        </p:spPr>
        <p:txBody>
          <a:bodyPr/>
          <a:lstStyle/>
          <a:p>
            <a:r>
              <a:rPr lang="en-GB" dirty="0">
                <a:solidFill>
                  <a:schemeClr val="bg1"/>
                </a:solidFill>
              </a:rPr>
              <a:t>Updated Guidance</a:t>
            </a:r>
          </a:p>
        </p:txBody>
      </p:sp>
      <p:pic>
        <p:nvPicPr>
          <p:cNvPr id="4" name="Picture 3">
            <a:extLst>
              <a:ext uri="{FF2B5EF4-FFF2-40B4-BE49-F238E27FC236}">
                <a16:creationId xmlns:a16="http://schemas.microsoft.com/office/drawing/2014/main" id="{7AF88847-F1E6-4D08-BEAB-D679B213A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551" y="140160"/>
            <a:ext cx="837560" cy="1195013"/>
          </a:xfrm>
          <a:prstGeom prst="rect">
            <a:avLst/>
          </a:prstGeom>
          <a:ln>
            <a:solidFill>
              <a:schemeClr val="tx1"/>
            </a:solidFill>
          </a:ln>
        </p:spPr>
      </p:pic>
      <p:sp>
        <p:nvSpPr>
          <p:cNvPr id="5" name="TextBox 4">
            <a:extLst>
              <a:ext uri="{FF2B5EF4-FFF2-40B4-BE49-F238E27FC236}">
                <a16:creationId xmlns:a16="http://schemas.microsoft.com/office/drawing/2014/main" id="{AB84BB10-4AF7-4E2A-8118-A8E5929A8FB3}"/>
              </a:ext>
            </a:extLst>
          </p:cNvPr>
          <p:cNvSpPr txBox="1"/>
          <p:nvPr/>
        </p:nvSpPr>
        <p:spPr>
          <a:xfrm>
            <a:off x="161365" y="737667"/>
            <a:ext cx="8682957" cy="4524315"/>
          </a:xfrm>
          <a:prstGeom prst="rect">
            <a:avLst/>
          </a:prstGeom>
          <a:noFill/>
        </p:spPr>
        <p:txBody>
          <a:bodyPr wrap="square" rtlCol="0">
            <a:spAutoFit/>
          </a:bodyPr>
          <a:lstStyle/>
          <a:p>
            <a:pPr defTabSz="685783">
              <a:defRPr/>
            </a:pPr>
            <a:r>
              <a:rPr lang="en-GB" b="1" dirty="0">
                <a:solidFill>
                  <a:prstClr val="black"/>
                </a:solidFill>
                <a:latin typeface="Calibri" panose="020F0502020204030204"/>
              </a:rPr>
              <a:t>24. Photography, videos and other images / media</a:t>
            </a:r>
            <a:br>
              <a:rPr lang="en-GB" dirty="0">
                <a:solidFill>
                  <a:prstClr val="black"/>
                </a:solidFill>
                <a:latin typeface="Calibri" panose="020F0502020204030204"/>
              </a:rPr>
            </a:br>
            <a:br>
              <a:rPr lang="en-GB" dirty="0">
                <a:solidFill>
                  <a:prstClr val="black"/>
                </a:solidFill>
                <a:latin typeface="Calibri" panose="020F0502020204030204"/>
              </a:rPr>
            </a:br>
            <a:r>
              <a:rPr lang="en-GB" dirty="0">
                <a:solidFill>
                  <a:prstClr val="black"/>
                </a:solidFill>
                <a:latin typeface="Calibri" panose="020F0502020204030204"/>
              </a:rPr>
              <a:t>The message is clear here, that adults should not take images of a child’s injury, bruising or similar (e.g. following a disclosure of abuse) even if requested by children’s social care; or make audio recordings of a child’s disclosure</a:t>
            </a:r>
            <a:br>
              <a:rPr lang="en-GB" dirty="0">
                <a:solidFill>
                  <a:prstClr val="black"/>
                </a:solidFill>
                <a:latin typeface="Calibri" panose="020F0502020204030204"/>
              </a:rPr>
            </a:br>
            <a:endParaRPr lang="en-GB" dirty="0">
              <a:solidFill>
                <a:prstClr val="black"/>
              </a:solidFill>
              <a:latin typeface="Calibri" panose="020F0502020204030204"/>
            </a:endParaRPr>
          </a:p>
          <a:p>
            <a:pPr defTabSz="685783">
              <a:defRPr/>
            </a:pPr>
            <a:r>
              <a:rPr lang="en-GB" b="1" dirty="0">
                <a:solidFill>
                  <a:prstClr val="black"/>
                </a:solidFill>
                <a:latin typeface="Calibri" panose="020F0502020204030204"/>
              </a:rPr>
              <a:t>28. Curriculum</a:t>
            </a:r>
            <a:br>
              <a:rPr lang="en-GB" dirty="0">
                <a:solidFill>
                  <a:prstClr val="black"/>
                </a:solidFill>
                <a:latin typeface="Calibri" panose="020F0502020204030204"/>
              </a:rPr>
            </a:br>
            <a:br>
              <a:rPr lang="en-GB" dirty="0">
                <a:solidFill>
                  <a:prstClr val="black"/>
                </a:solidFill>
                <a:latin typeface="Calibri" panose="020F0502020204030204"/>
              </a:rPr>
            </a:br>
            <a:r>
              <a:rPr lang="en-GB" dirty="0">
                <a:solidFill>
                  <a:prstClr val="black"/>
                </a:solidFill>
                <a:latin typeface="Calibri" panose="020F0502020204030204"/>
              </a:rPr>
              <a:t>'The curriculum can sometimes include or lead to unplanned discussion about subject matter of a sexually explicit, political or otherwise sensitive nature. Responding to children’s questions requires careful judgement and staff should take guidance in these circumstances from the Designated Safeguarding Lead.</a:t>
            </a:r>
            <a:br>
              <a:rPr lang="en-GB" dirty="0">
                <a:solidFill>
                  <a:prstClr val="black"/>
                </a:solidFill>
                <a:latin typeface="Calibri" panose="020F0502020204030204"/>
              </a:rPr>
            </a:br>
            <a:endParaRPr lang="en-GB" dirty="0">
              <a:solidFill>
                <a:prstClr val="black"/>
              </a:solidFill>
              <a:latin typeface="Calibri" panose="020F0502020204030204"/>
            </a:endParaRPr>
          </a:p>
          <a:p>
            <a:pPr defTabSz="685783">
              <a:defRPr/>
            </a:pPr>
            <a:br>
              <a:rPr lang="en-GB" dirty="0">
                <a:solidFill>
                  <a:prstClr val="black"/>
                </a:solidFill>
                <a:latin typeface="Calibri" panose="020F0502020204030204"/>
                <a:cs typeface="Arial"/>
              </a:rPr>
            </a:br>
            <a:br>
              <a:rPr lang="en-GB" dirty="0">
                <a:solidFill>
                  <a:prstClr val="black"/>
                </a:solidFill>
                <a:latin typeface="Calibri" panose="020F0502020204030204"/>
                <a:cs typeface="Arial"/>
              </a:rPr>
            </a:br>
            <a:endParaRPr lang="en-GB" dirty="0">
              <a:solidFill>
                <a:prstClr val="black"/>
              </a:solidFill>
              <a:latin typeface="Calibri" panose="020F0502020204030204"/>
              <a:cs typeface="Arial"/>
            </a:endParaRPr>
          </a:p>
        </p:txBody>
      </p:sp>
    </p:spTree>
    <p:extLst>
      <p:ext uri="{BB962C8B-B14F-4D97-AF65-F5344CB8AC3E}">
        <p14:creationId xmlns:p14="http://schemas.microsoft.com/office/powerpoint/2010/main" val="99281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838D-65A6-40BE-8DC6-C46132D555AC}"/>
              </a:ext>
            </a:extLst>
          </p:cNvPr>
          <p:cNvSpPr>
            <a:spLocks noGrp="1"/>
          </p:cNvSpPr>
          <p:nvPr>
            <p:ph type="title"/>
          </p:nvPr>
        </p:nvSpPr>
        <p:spPr>
          <a:xfrm>
            <a:off x="0" y="0"/>
            <a:ext cx="4119214" cy="484094"/>
          </a:xfrm>
          <a:solidFill>
            <a:srgbClr val="96A800"/>
          </a:solidFill>
        </p:spPr>
        <p:txBody>
          <a:bodyPr/>
          <a:lstStyle/>
          <a:p>
            <a:r>
              <a:rPr lang="en-GB" dirty="0">
                <a:solidFill>
                  <a:schemeClr val="bg1"/>
                </a:solidFill>
              </a:rPr>
              <a:t>Updated Guidance</a:t>
            </a:r>
          </a:p>
        </p:txBody>
      </p:sp>
      <p:pic>
        <p:nvPicPr>
          <p:cNvPr id="4" name="Picture 3">
            <a:extLst>
              <a:ext uri="{FF2B5EF4-FFF2-40B4-BE49-F238E27FC236}">
                <a16:creationId xmlns:a16="http://schemas.microsoft.com/office/drawing/2014/main" id="{7AF88847-F1E6-4D08-BEAB-D679B213A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775" y="957724"/>
            <a:ext cx="1407619" cy="2297906"/>
          </a:xfrm>
          <a:prstGeom prst="rect">
            <a:avLst/>
          </a:prstGeom>
          <a:ln>
            <a:solidFill>
              <a:schemeClr val="tx1"/>
            </a:solidFill>
          </a:ln>
        </p:spPr>
      </p:pic>
      <p:sp>
        <p:nvSpPr>
          <p:cNvPr id="5" name="TextBox 4">
            <a:extLst>
              <a:ext uri="{FF2B5EF4-FFF2-40B4-BE49-F238E27FC236}">
                <a16:creationId xmlns:a16="http://schemas.microsoft.com/office/drawing/2014/main" id="{AB84BB10-4AF7-4E2A-8118-A8E5929A8FB3}"/>
              </a:ext>
            </a:extLst>
          </p:cNvPr>
          <p:cNvSpPr txBox="1"/>
          <p:nvPr/>
        </p:nvSpPr>
        <p:spPr>
          <a:xfrm>
            <a:off x="209606" y="619185"/>
            <a:ext cx="7059490" cy="3693319"/>
          </a:xfrm>
          <a:prstGeom prst="rect">
            <a:avLst/>
          </a:prstGeom>
          <a:noFill/>
        </p:spPr>
        <p:txBody>
          <a:bodyPr wrap="square" rtlCol="0">
            <a:spAutoFit/>
          </a:bodyPr>
          <a:lstStyle/>
          <a:p>
            <a:pPr defTabSz="685783">
              <a:defRPr/>
            </a:pPr>
            <a:r>
              <a:rPr lang="en-GB" b="1" dirty="0">
                <a:solidFill>
                  <a:prstClr val="black"/>
                </a:solidFill>
                <a:latin typeface="Calibri" panose="020F0502020204030204"/>
              </a:rPr>
              <a:t>6. Confidentiality</a:t>
            </a:r>
          </a:p>
          <a:p>
            <a:pPr defTabSz="685783">
              <a:defRPr/>
            </a:pPr>
            <a:r>
              <a:rPr lang="en-GB" dirty="0">
                <a:solidFill>
                  <a:prstClr val="black"/>
                </a:solidFill>
                <a:latin typeface="Calibri" panose="020F0502020204030204"/>
              </a:rPr>
              <a:t>Since the last edition of Safer Working Practices, the new Data Protection Act (DPA) has come into force bringing with the GDPR. The guidance says that school leaders should ensure that all staff who need to share ‘special category personal data’ are aware that the DPA 2018 contains ‘safeguarding of children and individuals at risk’ as a processing condition. This allows practitioners to share information without consent, if it is not possible to gain consent, it cannot be reasonably expected that a practitioner gains consent or if to gain consent would place a child at risk</a:t>
            </a:r>
            <a:br>
              <a:rPr lang="en-GB" dirty="0">
                <a:solidFill>
                  <a:prstClr val="black"/>
                </a:solidFill>
                <a:latin typeface="Calibri" panose="020F0502020204030204"/>
              </a:rPr>
            </a:br>
            <a:endParaRPr lang="en-GB" dirty="0">
              <a:solidFill>
                <a:prstClr val="black"/>
              </a:solidFill>
              <a:latin typeface="Calibri" panose="020F0502020204030204"/>
            </a:endParaRPr>
          </a:p>
          <a:p>
            <a:pPr defTabSz="685783">
              <a:defRPr/>
            </a:pPr>
            <a:br>
              <a:rPr lang="en-GB" dirty="0">
                <a:solidFill>
                  <a:prstClr val="black"/>
                </a:solidFill>
                <a:latin typeface="Calibri" panose="020F0502020204030204"/>
                <a:cs typeface="Arial"/>
              </a:rPr>
            </a:br>
            <a:br>
              <a:rPr lang="en-GB" dirty="0">
                <a:solidFill>
                  <a:prstClr val="black"/>
                </a:solidFill>
                <a:latin typeface="Calibri" panose="020F0502020204030204"/>
                <a:cs typeface="Arial"/>
              </a:rPr>
            </a:br>
            <a:endParaRPr lang="en-GB" dirty="0">
              <a:solidFill>
                <a:prstClr val="black"/>
              </a:solidFill>
              <a:latin typeface="Calibri" panose="020F0502020204030204"/>
              <a:cs typeface="Arial"/>
            </a:endParaRPr>
          </a:p>
        </p:txBody>
      </p:sp>
    </p:spTree>
    <p:extLst>
      <p:ext uri="{BB962C8B-B14F-4D97-AF65-F5344CB8AC3E}">
        <p14:creationId xmlns:p14="http://schemas.microsoft.com/office/powerpoint/2010/main" val="411949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838D-65A6-40BE-8DC6-C46132D555AC}"/>
              </a:ext>
            </a:extLst>
          </p:cNvPr>
          <p:cNvSpPr>
            <a:spLocks noGrp="1"/>
          </p:cNvSpPr>
          <p:nvPr>
            <p:ph type="title"/>
          </p:nvPr>
        </p:nvSpPr>
        <p:spPr>
          <a:xfrm>
            <a:off x="0" y="0"/>
            <a:ext cx="3490564" cy="599355"/>
          </a:xfrm>
          <a:solidFill>
            <a:srgbClr val="96A800"/>
          </a:solidFill>
        </p:spPr>
        <p:txBody>
          <a:bodyPr/>
          <a:lstStyle/>
          <a:p>
            <a:r>
              <a:rPr lang="en-GB" dirty="0">
                <a:solidFill>
                  <a:schemeClr val="bg1"/>
                </a:solidFill>
              </a:rPr>
              <a:t>Updated Guidance</a:t>
            </a:r>
          </a:p>
        </p:txBody>
      </p:sp>
      <p:pic>
        <p:nvPicPr>
          <p:cNvPr id="4" name="Picture 3">
            <a:extLst>
              <a:ext uri="{FF2B5EF4-FFF2-40B4-BE49-F238E27FC236}">
                <a16:creationId xmlns:a16="http://schemas.microsoft.com/office/drawing/2014/main" id="{7AF88847-F1E6-4D08-BEAB-D679B213A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554" y="745352"/>
            <a:ext cx="1784137" cy="2615353"/>
          </a:xfrm>
          <a:prstGeom prst="rect">
            <a:avLst/>
          </a:prstGeom>
          <a:ln>
            <a:solidFill>
              <a:schemeClr val="tx1"/>
            </a:solidFill>
          </a:ln>
        </p:spPr>
      </p:pic>
      <p:sp>
        <p:nvSpPr>
          <p:cNvPr id="5" name="TextBox 4">
            <a:extLst>
              <a:ext uri="{FF2B5EF4-FFF2-40B4-BE49-F238E27FC236}">
                <a16:creationId xmlns:a16="http://schemas.microsoft.com/office/drawing/2014/main" id="{AB84BB10-4AF7-4E2A-8118-A8E5929A8FB3}"/>
              </a:ext>
            </a:extLst>
          </p:cNvPr>
          <p:cNvSpPr txBox="1"/>
          <p:nvPr/>
        </p:nvSpPr>
        <p:spPr>
          <a:xfrm>
            <a:off x="284308" y="745352"/>
            <a:ext cx="6639005" cy="4524315"/>
          </a:xfrm>
          <a:prstGeom prst="rect">
            <a:avLst/>
          </a:prstGeom>
          <a:noFill/>
        </p:spPr>
        <p:txBody>
          <a:bodyPr wrap="square" rtlCol="0">
            <a:spAutoFit/>
          </a:bodyPr>
          <a:lstStyle/>
          <a:p>
            <a:pPr defTabSz="685783">
              <a:defRPr/>
            </a:pPr>
            <a:r>
              <a:rPr lang="en-GB" b="1" dirty="0">
                <a:solidFill>
                  <a:prstClr val="black"/>
                </a:solidFill>
                <a:latin typeface="Calibri" panose="020F0502020204030204"/>
              </a:rPr>
              <a:t>18. Sexual conduct</a:t>
            </a:r>
            <a:br>
              <a:rPr lang="en-GB" dirty="0">
                <a:solidFill>
                  <a:prstClr val="black"/>
                </a:solidFill>
                <a:latin typeface="Calibri" panose="020F0502020204030204"/>
              </a:rPr>
            </a:br>
            <a:br>
              <a:rPr lang="en-GB" dirty="0">
                <a:solidFill>
                  <a:prstClr val="black"/>
                </a:solidFill>
                <a:latin typeface="Calibri" panose="020F0502020204030204"/>
              </a:rPr>
            </a:br>
            <a:r>
              <a:rPr lang="en-GB" dirty="0">
                <a:solidFill>
                  <a:prstClr val="black"/>
                </a:solidFill>
                <a:latin typeface="Calibri" panose="020F0502020204030204"/>
              </a:rPr>
              <a:t>All staff should be aware that under the Sexual Offences Act 2003, it is a crime for an adult in a position of trust to engage in sexual activity with a person under the age of 18. Although this is not new information, teachers are still being prohibited from teaching for these offences.</a:t>
            </a:r>
            <a:br>
              <a:rPr lang="en-GB" dirty="0">
                <a:solidFill>
                  <a:prstClr val="black"/>
                </a:solidFill>
                <a:latin typeface="Calibri" panose="020F0502020204030204"/>
              </a:rPr>
            </a:br>
            <a:br>
              <a:rPr lang="en-GB" dirty="0">
                <a:solidFill>
                  <a:prstClr val="black"/>
                </a:solidFill>
                <a:latin typeface="Calibri" panose="020F0502020204030204"/>
              </a:rPr>
            </a:br>
            <a:r>
              <a:rPr lang="en-GB" dirty="0">
                <a:solidFill>
                  <a:prstClr val="black"/>
                </a:solidFill>
                <a:latin typeface="Calibri" panose="020F0502020204030204"/>
              </a:rPr>
              <a:t>Teachers are in a position of trust, along with people who look after, or are responsible for young people such medical professionals, foster carers and social workers.</a:t>
            </a:r>
            <a:br>
              <a:rPr lang="en-GB" dirty="0">
                <a:solidFill>
                  <a:prstClr val="black"/>
                </a:solidFill>
                <a:latin typeface="Calibri" panose="020F0502020204030204"/>
              </a:rPr>
            </a:br>
            <a:br>
              <a:rPr lang="en-GB" dirty="0">
                <a:solidFill>
                  <a:prstClr val="black"/>
                </a:solidFill>
                <a:latin typeface="Calibri" panose="020F0502020204030204"/>
              </a:rPr>
            </a:br>
            <a:endParaRPr lang="en-GB" dirty="0">
              <a:solidFill>
                <a:prstClr val="black"/>
              </a:solidFill>
              <a:latin typeface="Calibri" panose="020F0502020204030204"/>
            </a:endParaRPr>
          </a:p>
          <a:p>
            <a:pPr defTabSz="685783">
              <a:defRPr/>
            </a:pPr>
            <a:br>
              <a:rPr lang="en-GB" dirty="0">
                <a:solidFill>
                  <a:prstClr val="black"/>
                </a:solidFill>
                <a:latin typeface="Calibri" panose="020F0502020204030204"/>
                <a:cs typeface="Arial"/>
              </a:rPr>
            </a:br>
            <a:br>
              <a:rPr lang="en-GB" dirty="0">
                <a:solidFill>
                  <a:prstClr val="black"/>
                </a:solidFill>
                <a:latin typeface="Calibri" panose="020F0502020204030204"/>
                <a:cs typeface="Arial"/>
              </a:rPr>
            </a:br>
            <a:endParaRPr lang="en-GB" dirty="0">
              <a:solidFill>
                <a:prstClr val="black"/>
              </a:solidFill>
              <a:latin typeface="Calibri" panose="020F0502020204030204"/>
              <a:cs typeface="Arial"/>
            </a:endParaRPr>
          </a:p>
        </p:txBody>
      </p:sp>
    </p:spTree>
    <p:extLst>
      <p:ext uri="{BB962C8B-B14F-4D97-AF65-F5344CB8AC3E}">
        <p14:creationId xmlns:p14="http://schemas.microsoft.com/office/powerpoint/2010/main" val="258054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45F6C165-4339-4D26-92E0-F2D35D49DB39}"/>
              </a:ext>
            </a:extLst>
          </p:cNvPr>
          <p:cNvSpPr>
            <a:spLocks noGrp="1" noChangeArrowheads="1"/>
          </p:cNvSpPr>
          <p:nvPr>
            <p:ph type="title"/>
          </p:nvPr>
        </p:nvSpPr>
        <p:spPr>
          <a:xfrm>
            <a:off x="1143000" y="144066"/>
            <a:ext cx="6858000" cy="398859"/>
          </a:xfrm>
        </p:spPr>
        <p:txBody>
          <a:bodyPr/>
          <a:lstStyle/>
          <a:p>
            <a:pPr algn="ctr" eaLnBrk="1" hangingPunct="1">
              <a:defRPr/>
            </a:pPr>
            <a:r>
              <a:rPr lang="en-GB" altLang="en-US" sz="3000" b="1" dirty="0"/>
              <a:t>Safe Working Practice</a:t>
            </a:r>
          </a:p>
        </p:txBody>
      </p:sp>
      <p:sp>
        <p:nvSpPr>
          <p:cNvPr id="24579" name="Rectangle 3">
            <a:extLst>
              <a:ext uri="{FF2B5EF4-FFF2-40B4-BE49-F238E27FC236}">
                <a16:creationId xmlns:a16="http://schemas.microsoft.com/office/drawing/2014/main" id="{98A3BE01-483B-45C1-835F-1A95FA6D9600}"/>
              </a:ext>
            </a:extLst>
          </p:cNvPr>
          <p:cNvSpPr>
            <a:spLocks noGrp="1" noChangeArrowheads="1"/>
          </p:cNvSpPr>
          <p:nvPr>
            <p:ph type="body" idx="1"/>
          </p:nvPr>
        </p:nvSpPr>
        <p:spPr>
          <a:xfrm>
            <a:off x="614363" y="621506"/>
            <a:ext cx="8079581" cy="3057525"/>
          </a:xfrm>
        </p:spPr>
        <p:txBody>
          <a:bodyPr/>
          <a:lstStyle/>
          <a:p>
            <a:pPr eaLnBrk="1" hangingPunct="1">
              <a:lnSpc>
                <a:spcPct val="90000"/>
              </a:lnSpc>
              <a:buFontTx/>
              <a:buNone/>
            </a:pPr>
            <a:r>
              <a:rPr lang="en-GB" altLang="en-US" dirty="0">
                <a:solidFill>
                  <a:srgbClr val="333333"/>
                </a:solidFill>
              </a:rPr>
              <a:t>Key documentation in schools:</a:t>
            </a:r>
          </a:p>
          <a:p>
            <a:pPr eaLnBrk="1" hangingPunct="1">
              <a:lnSpc>
                <a:spcPct val="100000"/>
              </a:lnSpc>
              <a:buFontTx/>
              <a:buNone/>
            </a:pPr>
            <a:endParaRPr lang="en-GB" altLang="en-US" dirty="0">
              <a:solidFill>
                <a:srgbClr val="333333"/>
              </a:solidFill>
            </a:endParaRPr>
          </a:p>
          <a:p>
            <a:pPr eaLnBrk="1" hangingPunct="1">
              <a:lnSpc>
                <a:spcPct val="100000"/>
              </a:lnSpc>
              <a:buFont typeface="Wingdings" panose="05000000000000000000" pitchFamily="2" charset="2"/>
              <a:buChar char="q"/>
            </a:pPr>
            <a:r>
              <a:rPr lang="en-GB" altLang="en-US" dirty="0">
                <a:solidFill>
                  <a:srgbClr val="333333"/>
                </a:solidFill>
              </a:rPr>
              <a:t>Safeguarding policies (child protection, safer recruitment, anti bullying, whistle blowing, e-safety and physical intervention)</a:t>
            </a:r>
          </a:p>
          <a:p>
            <a:pPr eaLnBrk="1" hangingPunct="1">
              <a:lnSpc>
                <a:spcPct val="100000"/>
              </a:lnSpc>
              <a:buFont typeface="Wingdings" panose="05000000000000000000" pitchFamily="2" charset="2"/>
              <a:buChar char="q"/>
            </a:pPr>
            <a:r>
              <a:rPr lang="en-GB" altLang="en-US" dirty="0">
                <a:solidFill>
                  <a:srgbClr val="333333"/>
                </a:solidFill>
              </a:rPr>
              <a:t>Code of conduct/Staff Behaviour Policy</a:t>
            </a:r>
          </a:p>
          <a:p>
            <a:pPr eaLnBrk="1" hangingPunct="1">
              <a:lnSpc>
                <a:spcPct val="100000"/>
              </a:lnSpc>
              <a:buFont typeface="Wingdings" panose="05000000000000000000" pitchFamily="2" charset="2"/>
              <a:buChar char="q"/>
            </a:pPr>
            <a:r>
              <a:rPr lang="en-GB" altLang="en-US" dirty="0">
                <a:solidFill>
                  <a:srgbClr val="333333"/>
                </a:solidFill>
              </a:rPr>
              <a:t>Staff handbook</a:t>
            </a:r>
          </a:p>
          <a:p>
            <a:pPr eaLnBrk="1" hangingPunct="1">
              <a:lnSpc>
                <a:spcPct val="90000"/>
              </a:lnSpc>
              <a:buFontTx/>
              <a:buNone/>
            </a:pPr>
            <a:endParaRPr lang="en-GB" altLang="en-US" dirty="0">
              <a:solidFill>
                <a:srgbClr val="333333"/>
              </a:solidFill>
            </a:endParaRPr>
          </a:p>
          <a:p>
            <a:pPr algn="ctr" eaLnBrk="1" hangingPunct="1">
              <a:lnSpc>
                <a:spcPct val="90000"/>
              </a:lnSpc>
              <a:buFontTx/>
              <a:buNone/>
            </a:pPr>
            <a:r>
              <a:rPr lang="en-GB" altLang="en-US" i="1" dirty="0">
                <a:solidFill>
                  <a:srgbClr val="FF0000"/>
                </a:solidFill>
              </a:rPr>
              <a:t>‘Seek guidance from the senior leadership team’.</a:t>
            </a:r>
          </a:p>
          <a:p>
            <a:pPr eaLnBrk="1" hangingPunct="1">
              <a:lnSpc>
                <a:spcPct val="75000"/>
              </a:lnSpc>
              <a:buFontTx/>
              <a:buNone/>
            </a:pPr>
            <a:endParaRPr lang="en-GB" altLang="en-US" sz="1200" dirty="0">
              <a:solidFill>
                <a:srgbClr val="333333"/>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9997773F-1BC2-4555-B31A-3156C9FABAEB}"/>
              </a:ext>
            </a:extLst>
          </p:cNvPr>
          <p:cNvSpPr>
            <a:spLocks noGrp="1" noChangeArrowheads="1"/>
          </p:cNvSpPr>
          <p:nvPr>
            <p:ph type="title"/>
          </p:nvPr>
        </p:nvSpPr>
        <p:spPr>
          <a:xfrm>
            <a:off x="1143000" y="195263"/>
            <a:ext cx="6858000" cy="628650"/>
          </a:xfrm>
        </p:spPr>
        <p:txBody>
          <a:bodyPr/>
          <a:lstStyle/>
          <a:p>
            <a:pPr algn="ctr" eaLnBrk="1" hangingPunct="1">
              <a:defRPr/>
            </a:pPr>
            <a:r>
              <a:rPr lang="en-GB" altLang="en-US" sz="3000" b="1" dirty="0"/>
              <a:t>Other areas of staff vulnerability</a:t>
            </a:r>
          </a:p>
        </p:txBody>
      </p:sp>
      <p:sp>
        <p:nvSpPr>
          <p:cNvPr id="25603" name="Rectangle 3">
            <a:extLst>
              <a:ext uri="{FF2B5EF4-FFF2-40B4-BE49-F238E27FC236}">
                <a16:creationId xmlns:a16="http://schemas.microsoft.com/office/drawing/2014/main" id="{36D0A5C5-28A4-4A27-8FC1-713B558B97D3}"/>
              </a:ext>
            </a:extLst>
          </p:cNvPr>
          <p:cNvSpPr>
            <a:spLocks noGrp="1" noChangeArrowheads="1"/>
          </p:cNvSpPr>
          <p:nvPr>
            <p:ph type="body" idx="1"/>
          </p:nvPr>
        </p:nvSpPr>
        <p:spPr>
          <a:xfrm>
            <a:off x="1143000" y="823914"/>
            <a:ext cx="7179470" cy="2840830"/>
          </a:xfrm>
        </p:spPr>
        <p:txBody>
          <a:bodyPr/>
          <a:lstStyle/>
          <a:p>
            <a:pPr eaLnBrk="1" hangingPunct="1"/>
            <a:r>
              <a:rPr lang="en-GB" altLang="en-US" dirty="0">
                <a:solidFill>
                  <a:srgbClr val="333333"/>
                </a:solidFill>
              </a:rPr>
              <a:t>Physical contact</a:t>
            </a:r>
          </a:p>
          <a:p>
            <a:pPr eaLnBrk="1" hangingPunct="1"/>
            <a:r>
              <a:rPr lang="en-GB" altLang="en-US" dirty="0">
                <a:solidFill>
                  <a:srgbClr val="333333"/>
                </a:solidFill>
              </a:rPr>
              <a:t>Control and physical intervention </a:t>
            </a:r>
          </a:p>
          <a:p>
            <a:pPr eaLnBrk="1" hangingPunct="1"/>
            <a:r>
              <a:rPr lang="en-GB" altLang="en-US" dirty="0">
                <a:solidFill>
                  <a:srgbClr val="333333"/>
                </a:solidFill>
              </a:rPr>
              <a:t>Communication with a child, including e-safety</a:t>
            </a:r>
          </a:p>
          <a:p>
            <a:pPr eaLnBrk="1" hangingPunct="1"/>
            <a:r>
              <a:rPr lang="en-GB" altLang="en-US" dirty="0">
                <a:solidFill>
                  <a:srgbClr val="333333"/>
                </a:solidFill>
              </a:rPr>
              <a:t>Intimate/personal care</a:t>
            </a:r>
          </a:p>
          <a:p>
            <a:pPr eaLnBrk="1" hangingPunct="1"/>
            <a:r>
              <a:rPr lang="en-GB" altLang="en-US" dirty="0">
                <a:solidFill>
                  <a:srgbClr val="333333"/>
                </a:solidFill>
              </a:rPr>
              <a:t>One to one situations </a:t>
            </a:r>
          </a:p>
          <a:p>
            <a:pPr eaLnBrk="1" hangingPunct="1"/>
            <a:r>
              <a:rPr lang="en-GB" altLang="en-US" dirty="0">
                <a:solidFill>
                  <a:srgbClr val="333333"/>
                </a:solidFill>
              </a:rPr>
              <a:t>Relationships</a:t>
            </a:r>
          </a:p>
          <a:p>
            <a:pPr eaLnBrk="1" hangingPunct="1"/>
            <a:endParaRPr lang="en-GB" altLang="en-US" dirty="0">
              <a:solidFill>
                <a:srgbClr val="333333"/>
              </a:solidFill>
            </a:endParaRPr>
          </a:p>
          <a:p>
            <a:pPr eaLnBrk="1" hangingPunct="1"/>
            <a:endParaRPr lang="en-GB" altLang="en-US" dirty="0">
              <a:solidFill>
                <a:srgbClr val="000000"/>
              </a:solidFill>
            </a:endParaRPr>
          </a:p>
          <a:p>
            <a:pPr eaLnBrk="1" hangingPunct="1"/>
            <a:endParaRPr lang="en-GB" altLang="en-US" dirty="0"/>
          </a:p>
          <a:p>
            <a:pPr eaLnBrk="1" hangingPunct="1"/>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5AAA721-13F9-4505-831F-CD42A997492F}"/>
              </a:ext>
            </a:extLst>
          </p:cNvPr>
          <p:cNvSpPr>
            <a:spLocks noGrp="1" noChangeArrowheads="1"/>
          </p:cNvSpPr>
          <p:nvPr>
            <p:ph type="body" idx="1"/>
          </p:nvPr>
        </p:nvSpPr>
        <p:spPr>
          <a:xfrm>
            <a:off x="1510904" y="665560"/>
            <a:ext cx="6069806" cy="4283869"/>
          </a:xfrm>
        </p:spPr>
        <p:txBody>
          <a:bodyPr/>
          <a:lstStyle/>
          <a:p>
            <a:pPr eaLnBrk="1" hangingPunct="1"/>
            <a:endParaRPr lang="en-US" altLang="en-US" dirty="0"/>
          </a:p>
        </p:txBody>
      </p:sp>
      <p:sp>
        <p:nvSpPr>
          <p:cNvPr id="8195" name="AutoShape 7">
            <a:extLst>
              <a:ext uri="{FF2B5EF4-FFF2-40B4-BE49-F238E27FC236}">
                <a16:creationId xmlns:a16="http://schemas.microsoft.com/office/drawing/2014/main" id="{A8DC9697-ABAA-475D-BEB4-7216F8386A49}"/>
              </a:ext>
            </a:extLst>
          </p:cNvPr>
          <p:cNvSpPr>
            <a:spLocks noChangeArrowheads="1"/>
          </p:cNvSpPr>
          <p:nvPr/>
        </p:nvSpPr>
        <p:spPr bwMode="auto">
          <a:xfrm>
            <a:off x="1541860" y="665560"/>
            <a:ext cx="6053138" cy="1077516"/>
          </a:xfrm>
          <a:prstGeom prst="downArrowCallout">
            <a:avLst>
              <a:gd name="adj1" fmla="val 140442"/>
              <a:gd name="adj2" fmla="val 140442"/>
              <a:gd name="adj3" fmla="val 16667"/>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ct val="30000"/>
              </a:spcBef>
              <a:buSzPct val="12500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3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30000"/>
              </a:spcBef>
              <a:buSzPct val="12500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30000"/>
              </a:spcBef>
              <a:buSzPct val="125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SzTx/>
              <a:buFontTx/>
              <a:buNone/>
            </a:pPr>
            <a:endParaRPr lang="en-US" altLang="en-US" sz="1350" dirty="0"/>
          </a:p>
        </p:txBody>
      </p:sp>
      <p:sp>
        <p:nvSpPr>
          <p:cNvPr id="8196" name="Text Box 8">
            <a:extLst>
              <a:ext uri="{FF2B5EF4-FFF2-40B4-BE49-F238E27FC236}">
                <a16:creationId xmlns:a16="http://schemas.microsoft.com/office/drawing/2014/main" id="{2E404D93-4C12-4649-BD00-C91F6A33684C}"/>
              </a:ext>
            </a:extLst>
          </p:cNvPr>
          <p:cNvSpPr txBox="1">
            <a:spLocks noChangeArrowheads="1"/>
          </p:cNvSpPr>
          <p:nvPr/>
        </p:nvSpPr>
        <p:spPr bwMode="auto">
          <a:xfrm>
            <a:off x="1746648" y="1201341"/>
            <a:ext cx="5673328" cy="30008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ct val="30000"/>
              </a:spcBef>
              <a:buSzPct val="12500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3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30000"/>
              </a:spcBef>
              <a:buSzPct val="12500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30000"/>
              </a:spcBef>
              <a:buSzPct val="125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endParaRPr lang="en-US" altLang="en-US" sz="1350" dirty="0"/>
          </a:p>
        </p:txBody>
      </p:sp>
      <p:sp>
        <p:nvSpPr>
          <p:cNvPr id="8197" name="Text Box 9">
            <a:extLst>
              <a:ext uri="{FF2B5EF4-FFF2-40B4-BE49-F238E27FC236}">
                <a16:creationId xmlns:a16="http://schemas.microsoft.com/office/drawing/2014/main" id="{D94669C2-21BE-4E40-9D03-15B708A5ED91}"/>
              </a:ext>
            </a:extLst>
          </p:cNvPr>
          <p:cNvSpPr txBox="1">
            <a:spLocks noChangeArrowheads="1"/>
          </p:cNvSpPr>
          <p:nvPr/>
        </p:nvSpPr>
        <p:spPr bwMode="auto">
          <a:xfrm>
            <a:off x="1390651" y="560178"/>
            <a:ext cx="6029325" cy="8494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ct val="30000"/>
              </a:spcBef>
              <a:buSzPct val="12500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3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30000"/>
              </a:spcBef>
              <a:buSzPct val="12500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30000"/>
              </a:spcBef>
              <a:buSzPct val="125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rgbClr val="4D4D4D"/>
              </a:buClr>
              <a:buSzTx/>
              <a:buFontTx/>
              <a:buNone/>
            </a:pPr>
            <a:endParaRPr lang="en-GB" altLang="en-US" sz="1800" b="1" dirty="0"/>
          </a:p>
          <a:p>
            <a:pPr algn="ctr" eaLnBrk="1" hangingPunct="1">
              <a:lnSpc>
                <a:spcPct val="80000"/>
              </a:lnSpc>
              <a:buClr>
                <a:srgbClr val="4D4D4D"/>
              </a:buClr>
              <a:buSzTx/>
              <a:buFontTx/>
              <a:buNone/>
            </a:pPr>
            <a:r>
              <a:rPr lang="en-GB" altLang="en-US" sz="1800" b="1" dirty="0">
                <a:solidFill>
                  <a:schemeClr val="bg1"/>
                </a:solidFill>
              </a:rPr>
              <a:t>Legal Duty:</a:t>
            </a:r>
            <a:r>
              <a:rPr lang="en-GB" altLang="en-US" sz="1350" b="1" dirty="0">
                <a:solidFill>
                  <a:schemeClr val="bg1"/>
                </a:solidFill>
              </a:rPr>
              <a:t> </a:t>
            </a:r>
            <a:r>
              <a:rPr lang="en-GB" altLang="en-US" sz="1500" b="1" dirty="0">
                <a:solidFill>
                  <a:schemeClr val="bg1"/>
                </a:solidFill>
              </a:rPr>
              <a:t>Section 175/157 Education Act 2002</a:t>
            </a:r>
          </a:p>
          <a:p>
            <a:pPr eaLnBrk="1" hangingPunct="1">
              <a:lnSpc>
                <a:spcPct val="100000"/>
              </a:lnSpc>
              <a:spcBef>
                <a:spcPct val="0"/>
              </a:spcBef>
              <a:buSzTx/>
              <a:buFontTx/>
              <a:buNone/>
            </a:pPr>
            <a:endParaRPr lang="en-GB" altLang="en-US" sz="1500" b="1" dirty="0">
              <a:solidFill>
                <a:schemeClr val="bg1"/>
              </a:solidFill>
            </a:endParaRPr>
          </a:p>
        </p:txBody>
      </p:sp>
      <p:sp>
        <p:nvSpPr>
          <p:cNvPr id="13" name="Rectangle 2">
            <a:extLst>
              <a:ext uri="{FF2B5EF4-FFF2-40B4-BE49-F238E27FC236}">
                <a16:creationId xmlns:a16="http://schemas.microsoft.com/office/drawing/2014/main" id="{97837987-DE1D-4CAF-B32B-0A028F1E5C1C}"/>
              </a:ext>
            </a:extLst>
          </p:cNvPr>
          <p:cNvSpPr txBox="1">
            <a:spLocks noChangeArrowheads="1"/>
          </p:cNvSpPr>
          <p:nvPr/>
        </p:nvSpPr>
        <p:spPr bwMode="auto">
          <a:xfrm>
            <a:off x="1547813" y="123825"/>
            <a:ext cx="6069806"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a:solidFill>
                  <a:srgbClr val="FFFF00"/>
                </a:solidFill>
                <a:latin typeface="+mj-lt"/>
                <a:ea typeface="+mj-ea"/>
                <a:cs typeface="+mj-cs"/>
              </a:defRPr>
            </a:lvl1pPr>
            <a:lvl2pPr algn="l" rtl="0" fontAlgn="base">
              <a:spcBef>
                <a:spcPct val="0"/>
              </a:spcBef>
              <a:spcAft>
                <a:spcPct val="0"/>
              </a:spcAft>
              <a:defRPr sz="3600">
                <a:solidFill>
                  <a:srgbClr val="FFFF00"/>
                </a:solidFill>
                <a:latin typeface="Arial" charset="0"/>
                <a:cs typeface="Arial" charset="0"/>
              </a:defRPr>
            </a:lvl2pPr>
            <a:lvl3pPr algn="l" rtl="0" fontAlgn="base">
              <a:spcBef>
                <a:spcPct val="0"/>
              </a:spcBef>
              <a:spcAft>
                <a:spcPct val="0"/>
              </a:spcAft>
              <a:defRPr sz="3600">
                <a:solidFill>
                  <a:srgbClr val="FFFF00"/>
                </a:solidFill>
                <a:latin typeface="Arial" charset="0"/>
                <a:cs typeface="Arial" charset="0"/>
              </a:defRPr>
            </a:lvl3pPr>
            <a:lvl4pPr algn="l" rtl="0" fontAlgn="base">
              <a:spcBef>
                <a:spcPct val="0"/>
              </a:spcBef>
              <a:spcAft>
                <a:spcPct val="0"/>
              </a:spcAft>
              <a:defRPr sz="3600">
                <a:solidFill>
                  <a:srgbClr val="FFFF00"/>
                </a:solidFill>
                <a:latin typeface="Arial" charset="0"/>
                <a:cs typeface="Arial" charset="0"/>
              </a:defRPr>
            </a:lvl4pPr>
            <a:lvl5pPr algn="l" rtl="0" fontAlgn="base">
              <a:spcBef>
                <a:spcPct val="0"/>
              </a:spcBef>
              <a:spcAft>
                <a:spcPct val="0"/>
              </a:spcAft>
              <a:defRPr sz="3600">
                <a:solidFill>
                  <a:srgbClr val="FFFF00"/>
                </a:solidFill>
                <a:latin typeface="Arial" charset="0"/>
                <a:cs typeface="Arial" charset="0"/>
              </a:defRPr>
            </a:lvl5pPr>
            <a:lvl6pPr marL="457200" algn="l" rtl="0" fontAlgn="base">
              <a:spcBef>
                <a:spcPct val="0"/>
              </a:spcBef>
              <a:spcAft>
                <a:spcPct val="0"/>
              </a:spcAft>
              <a:defRPr sz="3600">
                <a:solidFill>
                  <a:srgbClr val="FFFF00"/>
                </a:solidFill>
                <a:latin typeface="Arial" charset="0"/>
                <a:cs typeface="Arial" charset="0"/>
              </a:defRPr>
            </a:lvl6pPr>
            <a:lvl7pPr marL="914400" algn="l" rtl="0" fontAlgn="base">
              <a:spcBef>
                <a:spcPct val="0"/>
              </a:spcBef>
              <a:spcAft>
                <a:spcPct val="0"/>
              </a:spcAft>
              <a:defRPr sz="3600">
                <a:solidFill>
                  <a:srgbClr val="FFFF00"/>
                </a:solidFill>
                <a:latin typeface="Arial" charset="0"/>
                <a:cs typeface="Arial" charset="0"/>
              </a:defRPr>
            </a:lvl7pPr>
            <a:lvl8pPr marL="1371600" algn="l" rtl="0" fontAlgn="base">
              <a:spcBef>
                <a:spcPct val="0"/>
              </a:spcBef>
              <a:spcAft>
                <a:spcPct val="0"/>
              </a:spcAft>
              <a:defRPr sz="3600">
                <a:solidFill>
                  <a:srgbClr val="FFFF00"/>
                </a:solidFill>
                <a:latin typeface="Arial" charset="0"/>
                <a:cs typeface="Arial" charset="0"/>
              </a:defRPr>
            </a:lvl8pPr>
            <a:lvl9pPr marL="1828800" algn="l" rtl="0" fontAlgn="base">
              <a:spcBef>
                <a:spcPct val="0"/>
              </a:spcBef>
              <a:spcAft>
                <a:spcPct val="0"/>
              </a:spcAft>
              <a:defRPr sz="3600">
                <a:solidFill>
                  <a:srgbClr val="FFFF00"/>
                </a:solidFill>
                <a:latin typeface="Arial" charset="0"/>
                <a:cs typeface="Arial" charset="0"/>
              </a:defRPr>
            </a:lvl9pPr>
          </a:lstStyle>
          <a:p>
            <a:pPr algn="ctr">
              <a:defRPr/>
            </a:pPr>
            <a:endParaRPr lang="en-GB" altLang="en-US" sz="3000" b="1" kern="0" dirty="0">
              <a:solidFill>
                <a:schemeClr val="bg1"/>
              </a:solidFill>
              <a:effectLst>
                <a:outerShdw blurRad="38100" dist="38100" dir="2700000" algn="tl">
                  <a:srgbClr val="C0C0C0"/>
                </a:outerShdw>
              </a:effectLst>
            </a:endParaRPr>
          </a:p>
          <a:p>
            <a:pPr algn="ctr">
              <a:defRPr/>
            </a:pPr>
            <a:r>
              <a:rPr lang="en-GB" altLang="en-US" sz="2400" b="1" kern="0" dirty="0">
                <a:solidFill>
                  <a:srgbClr val="96A800"/>
                </a:solidFill>
              </a:rPr>
              <a:t>The law  / safeguarding framework</a:t>
            </a:r>
          </a:p>
          <a:p>
            <a:pPr algn="ctr">
              <a:defRPr/>
            </a:pPr>
            <a:r>
              <a:rPr lang="en-GB" altLang="en-US" sz="1800" b="1" dirty="0">
                <a:solidFill>
                  <a:schemeClr val="bg1"/>
                </a:solidFill>
              </a:rPr>
              <a:t>National legislation and statutory guidance</a:t>
            </a:r>
          </a:p>
          <a:p>
            <a:pPr algn="ctr">
              <a:defRPr/>
            </a:pPr>
            <a:r>
              <a:rPr lang="en-GB" altLang="en-US" sz="3000" b="1" kern="0" dirty="0">
                <a:effectLst>
                  <a:outerShdw blurRad="38100" dist="38100" dir="2700000" algn="tl">
                    <a:srgbClr val="C0C0C0"/>
                  </a:outerShdw>
                </a:effectLst>
              </a:rPr>
              <a:t> </a:t>
            </a:r>
          </a:p>
        </p:txBody>
      </p:sp>
      <p:pic>
        <p:nvPicPr>
          <p:cNvPr id="8201" name="Picture 2" descr="C:\Users\Laura Andrews\AppData\Local\Microsoft\Windows\Temporary Internet Files\Content.Outlook\GEN1K64O\wtttsc.PNG">
            <a:extLst>
              <a:ext uri="{FF2B5EF4-FFF2-40B4-BE49-F238E27FC236}">
                <a16:creationId xmlns:a16="http://schemas.microsoft.com/office/drawing/2014/main" id="{E6A7A6CC-3B97-4DD2-8565-FD0CC3322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50" y="1681510"/>
            <a:ext cx="1731725" cy="2221521"/>
          </a:xfrm>
          <a:prstGeom prst="rect">
            <a:avLst/>
          </a:prstGeom>
          <a:noFill/>
          <a:ln w="15875">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DDC7E97-5E5B-4364-929C-CDFDBB42F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412" t="12531" r="33434" b="11598"/>
          <a:stretch>
            <a:fillRect/>
          </a:stretch>
        </p:blipFill>
        <p:spPr bwMode="auto">
          <a:xfrm>
            <a:off x="3621881" y="1933065"/>
            <a:ext cx="1783405" cy="19699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258D8A-28EA-463D-AC4C-FAD206E75B2D}"/>
              </a:ext>
            </a:extLst>
          </p:cNvPr>
          <p:cNvPicPr>
            <a:picLocks noChangeAspect="1"/>
          </p:cNvPicPr>
          <p:nvPr/>
        </p:nvPicPr>
        <p:blipFill>
          <a:blip r:embed="rId5"/>
          <a:stretch>
            <a:fillRect/>
          </a:stretch>
        </p:blipFill>
        <p:spPr>
          <a:xfrm>
            <a:off x="1648241" y="1640532"/>
            <a:ext cx="1678176" cy="2375854"/>
          </a:xfrm>
          <a:prstGeom prst="rect">
            <a:avLst/>
          </a:prstGeom>
          <a:ln w="0">
            <a:solidFill>
              <a:schemeClr val="tx2"/>
            </a:solidFill>
          </a:ln>
        </p:spPr>
      </p:pic>
      <p:sp>
        <p:nvSpPr>
          <p:cNvPr id="12" name="AutoShape 13">
            <a:extLst>
              <a:ext uri="{FF2B5EF4-FFF2-40B4-BE49-F238E27FC236}">
                <a16:creationId xmlns:a16="http://schemas.microsoft.com/office/drawing/2014/main" id="{B09C94AA-7F7F-4E11-B706-A8D9A12AC1B9}"/>
              </a:ext>
            </a:extLst>
          </p:cNvPr>
          <p:cNvSpPr>
            <a:spLocks noChangeArrowheads="1"/>
          </p:cNvSpPr>
          <p:nvPr/>
        </p:nvSpPr>
        <p:spPr bwMode="auto">
          <a:xfrm rot="19899695">
            <a:off x="2123800" y="1975240"/>
            <a:ext cx="1297857" cy="238670"/>
          </a:xfrm>
          <a:prstGeom prst="leftArrow">
            <a:avLst>
              <a:gd name="adj1" fmla="val 60130"/>
              <a:gd name="adj2" fmla="val 59088"/>
            </a:avLst>
          </a:prstGeom>
          <a:solidFill>
            <a:srgbClr val="F20C3D"/>
          </a:solidFill>
          <a:ln w="9525" algn="ctr">
            <a:solidFill>
              <a:schemeClr val="tx1"/>
            </a:solidFill>
            <a:miter lim="800000"/>
            <a:headEnd/>
            <a:tailEnd/>
          </a:ln>
          <a:effectLst/>
          <a:extLst/>
        </p:spPr>
        <p:txBody>
          <a:bodyPr wrap="none" anchor="ctr"/>
          <a:lstStyle>
            <a:lvl1pPr eaLnBrk="0" hangingPunct="0">
              <a:lnSpc>
                <a:spcPct val="95000"/>
              </a:lnSpc>
              <a:spcBef>
                <a:spcPct val="30000"/>
              </a:spcBef>
              <a:buClr>
                <a:srgbClr val="4D4D4D"/>
              </a:buClr>
              <a:buChar char="•"/>
              <a:defRPr sz="2800">
                <a:solidFill>
                  <a:srgbClr val="4D4D4D"/>
                </a:solidFill>
                <a:latin typeface="Arial" charset="0"/>
                <a:cs typeface="Arial" charset="0"/>
              </a:defRPr>
            </a:lvl1pPr>
            <a:lvl2pPr marL="742950" indent="-285750" eaLnBrk="0" hangingPunct="0">
              <a:lnSpc>
                <a:spcPct val="95000"/>
              </a:lnSpc>
              <a:spcBef>
                <a:spcPct val="30000"/>
              </a:spcBef>
              <a:buClr>
                <a:srgbClr val="4D4D4D"/>
              </a:buClr>
              <a:buFont typeface="Arial" charset="0"/>
              <a:buChar char="–"/>
              <a:defRPr sz="2800">
                <a:solidFill>
                  <a:srgbClr val="4D4D4D"/>
                </a:solidFill>
                <a:latin typeface="Arial" charset="0"/>
                <a:cs typeface="Arial" charset="0"/>
              </a:defRPr>
            </a:lvl2pPr>
            <a:lvl3pPr marL="1143000" indent="-228600" eaLnBrk="0" hangingPunct="0">
              <a:lnSpc>
                <a:spcPct val="95000"/>
              </a:lnSpc>
              <a:spcBef>
                <a:spcPct val="30000"/>
              </a:spcBef>
              <a:buClr>
                <a:srgbClr val="4D4D4D"/>
              </a:buClr>
              <a:buChar char="•"/>
              <a:defRPr sz="2400">
                <a:solidFill>
                  <a:srgbClr val="4D4D4D"/>
                </a:solidFill>
                <a:latin typeface="Arial" charset="0"/>
                <a:cs typeface="Arial" charset="0"/>
              </a:defRPr>
            </a:lvl3pPr>
            <a:lvl4pPr marL="1600200" indent="-228600" eaLnBrk="0" hangingPunct="0">
              <a:lnSpc>
                <a:spcPct val="95000"/>
              </a:lnSpc>
              <a:spcBef>
                <a:spcPct val="30000"/>
              </a:spcBef>
              <a:buClr>
                <a:srgbClr val="4D4D4D"/>
              </a:buClr>
              <a:buChar char="–"/>
              <a:defRPr sz="2000">
                <a:solidFill>
                  <a:srgbClr val="4D4D4D"/>
                </a:solidFill>
                <a:latin typeface="Arial" charset="0"/>
                <a:cs typeface="Arial" charset="0"/>
              </a:defRPr>
            </a:lvl4pPr>
            <a:lvl5pPr marL="2057400" indent="-228600" eaLnBrk="0" hangingPunct="0">
              <a:lnSpc>
                <a:spcPct val="95000"/>
              </a:lnSpc>
              <a:spcBef>
                <a:spcPct val="30000"/>
              </a:spcBef>
              <a:buClr>
                <a:srgbClr val="4D4D4D"/>
              </a:buClr>
              <a:buChar char="•"/>
              <a:defRPr sz="2000">
                <a:solidFill>
                  <a:srgbClr val="4D4D4D"/>
                </a:solidFill>
                <a:latin typeface="Arial" charset="0"/>
                <a:cs typeface="Arial" charset="0"/>
              </a:defRPr>
            </a:lvl5pPr>
            <a:lvl6pPr marL="25146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6pPr>
            <a:lvl7pPr marL="29718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7pPr>
            <a:lvl8pPr marL="34290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8pPr>
            <a:lvl9pPr marL="3886200" indent="-228600" eaLnBrk="0" fontAlgn="base" hangingPunct="0">
              <a:lnSpc>
                <a:spcPct val="95000"/>
              </a:lnSpc>
              <a:spcBef>
                <a:spcPct val="30000"/>
              </a:spcBef>
              <a:spcAft>
                <a:spcPct val="0"/>
              </a:spcAft>
              <a:buClr>
                <a:srgbClr val="4D4D4D"/>
              </a:buClr>
              <a:buChar char="•"/>
              <a:defRPr sz="2000">
                <a:solidFill>
                  <a:srgbClr val="4D4D4D"/>
                </a:solidFill>
                <a:latin typeface="Arial" charset="0"/>
                <a:cs typeface="Arial" charset="0"/>
              </a:defRPr>
            </a:lvl9pPr>
          </a:lstStyle>
          <a:p>
            <a:pPr algn="ctr" eaLnBrk="1" hangingPunct="1">
              <a:lnSpc>
                <a:spcPct val="100000"/>
              </a:lnSpc>
              <a:spcBef>
                <a:spcPct val="0"/>
              </a:spcBef>
              <a:buClrTx/>
              <a:buFontTx/>
              <a:buNone/>
              <a:defRPr/>
            </a:pPr>
            <a:r>
              <a:rPr lang="en-GB" altLang="en-US" sz="1125" b="1" dirty="0">
                <a:solidFill>
                  <a:schemeClr val="bg1">
                    <a:lumMod val="60000"/>
                    <a:lumOff val="40000"/>
                  </a:schemeClr>
                </a:solidFill>
              </a:rPr>
              <a:t>PART 1</a:t>
            </a:r>
          </a:p>
        </p:txBody>
      </p:sp>
    </p:spTree>
    <p:extLst>
      <p:ext uri="{BB962C8B-B14F-4D97-AF65-F5344CB8AC3E}">
        <p14:creationId xmlns:p14="http://schemas.microsoft.com/office/powerpoint/2010/main" val="32910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72BAB59-5D76-4DEA-9CDB-23552513D699}"/>
              </a:ext>
            </a:extLst>
          </p:cNvPr>
          <p:cNvSpPr>
            <a:spLocks noGrp="1" noChangeArrowheads="1"/>
          </p:cNvSpPr>
          <p:nvPr>
            <p:ph type="title"/>
          </p:nvPr>
        </p:nvSpPr>
        <p:spPr>
          <a:xfrm>
            <a:off x="1143000" y="141685"/>
            <a:ext cx="6858000" cy="628650"/>
          </a:xfrm>
        </p:spPr>
        <p:txBody>
          <a:bodyPr/>
          <a:lstStyle/>
          <a:p>
            <a:pPr algn="ctr" eaLnBrk="1" hangingPunct="1">
              <a:defRPr/>
            </a:pPr>
            <a:r>
              <a:rPr lang="en-GB" altLang="en-US" sz="3000" b="1" dirty="0"/>
              <a:t>Abuse of Position of Trust</a:t>
            </a:r>
          </a:p>
        </p:txBody>
      </p:sp>
      <p:sp>
        <p:nvSpPr>
          <p:cNvPr id="26627" name="Rectangle 3">
            <a:extLst>
              <a:ext uri="{FF2B5EF4-FFF2-40B4-BE49-F238E27FC236}">
                <a16:creationId xmlns:a16="http://schemas.microsoft.com/office/drawing/2014/main" id="{4D62677C-8095-4140-B322-717AC4D3FF1B}"/>
              </a:ext>
            </a:extLst>
          </p:cNvPr>
          <p:cNvSpPr>
            <a:spLocks noGrp="1" noChangeArrowheads="1"/>
          </p:cNvSpPr>
          <p:nvPr>
            <p:ph type="body" idx="1"/>
          </p:nvPr>
        </p:nvSpPr>
        <p:spPr>
          <a:xfrm>
            <a:off x="621506" y="1264444"/>
            <a:ext cx="8065295" cy="2571750"/>
          </a:xfrm>
        </p:spPr>
        <p:txBody>
          <a:bodyPr/>
          <a:lstStyle/>
          <a:p>
            <a:pPr eaLnBrk="1" hangingPunct="1">
              <a:buFontTx/>
              <a:buNone/>
            </a:pPr>
            <a:r>
              <a:rPr lang="en-US" altLang="en-US" sz="2250" dirty="0">
                <a:solidFill>
                  <a:srgbClr val="333333"/>
                </a:solidFill>
              </a:rPr>
              <a:t>The Sexual Offences Act 2003 provides that it is an offence </a:t>
            </a:r>
          </a:p>
          <a:p>
            <a:pPr eaLnBrk="1" hangingPunct="1">
              <a:buFontTx/>
              <a:buNone/>
            </a:pPr>
            <a:r>
              <a:rPr lang="en-US" altLang="en-US" sz="2250" dirty="0">
                <a:solidFill>
                  <a:srgbClr val="333333"/>
                </a:solidFill>
              </a:rPr>
              <a:t>for a person aged 18 or over intentionally to behave in certain </a:t>
            </a:r>
          </a:p>
          <a:p>
            <a:pPr eaLnBrk="1" hangingPunct="1">
              <a:buFontTx/>
              <a:buNone/>
            </a:pPr>
            <a:r>
              <a:rPr lang="en-US" altLang="en-US" sz="2250" dirty="0">
                <a:solidFill>
                  <a:srgbClr val="333333"/>
                </a:solidFill>
              </a:rPr>
              <a:t>sexual ways in relation to a child aged under 18, where the </a:t>
            </a:r>
          </a:p>
          <a:p>
            <a:pPr eaLnBrk="1" hangingPunct="1">
              <a:buFontTx/>
              <a:buNone/>
            </a:pPr>
            <a:r>
              <a:rPr lang="en-US" altLang="en-US" sz="2250" dirty="0">
                <a:solidFill>
                  <a:srgbClr val="333333"/>
                </a:solidFill>
              </a:rPr>
              <a:t>adult is in a position of trust in respect of the child.</a:t>
            </a:r>
          </a:p>
          <a:p>
            <a:pPr eaLnBrk="1" hangingPunct="1">
              <a:buFontTx/>
              <a:buNone/>
            </a:pPr>
            <a:r>
              <a:rPr lang="en-US" altLang="en-US" sz="2250" dirty="0"/>
              <a:t> </a:t>
            </a:r>
            <a:endParaRPr lang="en-GB" altLang="en-US" sz="22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8FB3AAB3-3D70-430E-8344-8D0911231F6C}"/>
              </a:ext>
            </a:extLst>
          </p:cNvPr>
          <p:cNvSpPr>
            <a:spLocks noGrp="1" noChangeArrowheads="1"/>
          </p:cNvSpPr>
          <p:nvPr>
            <p:ph type="title"/>
          </p:nvPr>
        </p:nvSpPr>
        <p:spPr>
          <a:xfrm>
            <a:off x="1143000" y="141685"/>
            <a:ext cx="6858000" cy="394096"/>
          </a:xfrm>
        </p:spPr>
        <p:txBody>
          <a:bodyPr/>
          <a:lstStyle/>
          <a:p>
            <a:pPr algn="ctr" eaLnBrk="1" hangingPunct="1">
              <a:defRPr/>
            </a:pPr>
            <a:r>
              <a:rPr lang="en-GB" altLang="en-US" sz="2000" b="1" dirty="0"/>
              <a:t>Allegations Against Staff/Volunteers</a:t>
            </a:r>
          </a:p>
        </p:txBody>
      </p:sp>
      <p:sp>
        <p:nvSpPr>
          <p:cNvPr id="27651" name="Rectangle 3">
            <a:extLst>
              <a:ext uri="{FF2B5EF4-FFF2-40B4-BE49-F238E27FC236}">
                <a16:creationId xmlns:a16="http://schemas.microsoft.com/office/drawing/2014/main" id="{2DBC5CA7-3002-4AC6-9ECD-1BB625BBE9AA}"/>
              </a:ext>
            </a:extLst>
          </p:cNvPr>
          <p:cNvSpPr>
            <a:spLocks noGrp="1" noChangeArrowheads="1"/>
          </p:cNvSpPr>
          <p:nvPr>
            <p:ph type="body" idx="1"/>
          </p:nvPr>
        </p:nvSpPr>
        <p:spPr>
          <a:xfrm>
            <a:off x="500063" y="464344"/>
            <a:ext cx="8258175" cy="3477815"/>
          </a:xfrm>
        </p:spPr>
        <p:txBody>
          <a:bodyPr/>
          <a:lstStyle/>
          <a:p>
            <a:pPr marL="0" indent="0">
              <a:buNone/>
            </a:pPr>
            <a:r>
              <a:rPr lang="en-US" altLang="en-US" sz="1800" dirty="0">
                <a:solidFill>
                  <a:srgbClr val="333333"/>
                </a:solidFill>
              </a:rPr>
              <a:t>If staff/volunteers have safeguarding concerns, or an allegation is made about another member of staff (including volunteers) posing a risk of harm to children, then: </a:t>
            </a:r>
          </a:p>
          <a:p>
            <a:pPr>
              <a:buFont typeface="Wingdings" panose="05000000000000000000" pitchFamily="2" charset="2"/>
              <a:buChar char="ü"/>
            </a:pPr>
            <a:r>
              <a:rPr lang="en-US" altLang="en-US" sz="1800" dirty="0">
                <a:solidFill>
                  <a:srgbClr val="333333"/>
                </a:solidFill>
              </a:rPr>
              <a:t>this should be referred to the </a:t>
            </a:r>
            <a:r>
              <a:rPr lang="en-US" altLang="en-US" sz="1800" b="1" dirty="0">
                <a:solidFill>
                  <a:srgbClr val="333333"/>
                </a:solidFill>
              </a:rPr>
              <a:t>headteacher or principal</a:t>
            </a:r>
            <a:r>
              <a:rPr lang="en-US" altLang="en-US" sz="1800" dirty="0">
                <a:solidFill>
                  <a:srgbClr val="333333"/>
                </a:solidFill>
              </a:rPr>
              <a:t>; </a:t>
            </a:r>
          </a:p>
          <a:p>
            <a:pPr marL="0" indent="0">
              <a:buNone/>
            </a:pPr>
            <a:r>
              <a:rPr lang="en-US" altLang="en-US" sz="1800" dirty="0">
                <a:solidFill>
                  <a:srgbClr val="333333"/>
                </a:solidFill>
              </a:rPr>
              <a:t>Where there are concerns/allegations about the headteacher or principal then:</a:t>
            </a:r>
          </a:p>
          <a:p>
            <a:pPr>
              <a:buFont typeface="Wingdings" panose="05000000000000000000" pitchFamily="2" charset="2"/>
              <a:buChar char="ü"/>
            </a:pPr>
            <a:r>
              <a:rPr lang="en-US" altLang="en-US" sz="1800" dirty="0">
                <a:solidFill>
                  <a:srgbClr val="333333"/>
                </a:solidFill>
              </a:rPr>
              <a:t>This should be referred to the </a:t>
            </a:r>
            <a:r>
              <a:rPr lang="en-US" altLang="en-US" sz="1800" b="1" dirty="0">
                <a:solidFill>
                  <a:srgbClr val="333333"/>
                </a:solidFill>
              </a:rPr>
              <a:t>chair of governors, chair of the management committee or proprietor</a:t>
            </a:r>
            <a:r>
              <a:rPr lang="en-US" altLang="en-US" sz="1800" dirty="0">
                <a:solidFill>
                  <a:srgbClr val="333333"/>
                </a:solidFill>
              </a:rPr>
              <a:t> of an independent school; and </a:t>
            </a:r>
          </a:p>
          <a:p>
            <a:pPr marL="0" indent="0">
              <a:buNone/>
            </a:pPr>
            <a:r>
              <a:rPr lang="en-US" altLang="en-US" sz="1800" dirty="0">
                <a:solidFill>
                  <a:srgbClr val="333333"/>
                </a:solidFill>
              </a:rPr>
              <a:t>In the event of concerns/allegations about the headteacher, where the headteacher is also the sole proprietor of an independent school then:</a:t>
            </a:r>
          </a:p>
          <a:p>
            <a:pPr>
              <a:buFont typeface="Wingdings" panose="05000000000000000000" pitchFamily="2" charset="2"/>
              <a:buChar char="ü"/>
            </a:pPr>
            <a:r>
              <a:rPr lang="en-US" altLang="en-US" sz="1800" dirty="0">
                <a:solidFill>
                  <a:srgbClr val="333333"/>
                </a:solidFill>
              </a:rPr>
              <a:t>This is to be reported directly to the </a:t>
            </a:r>
            <a:r>
              <a:rPr lang="en-US" altLang="en-US" sz="1800" b="1" dirty="0">
                <a:solidFill>
                  <a:srgbClr val="333333"/>
                </a:solidFill>
              </a:rPr>
              <a:t>designated officer(s) at the local authority, ( LADO) </a:t>
            </a:r>
            <a:r>
              <a:rPr lang="en-US" altLang="en-US" sz="1800" b="1" dirty="0">
                <a:solidFill>
                  <a:srgbClr val="FF0000"/>
                </a:solidFill>
              </a:rPr>
              <a:t>03001234043. </a:t>
            </a:r>
          </a:p>
          <a:p>
            <a:pPr eaLnBrk="1" hangingPunct="1">
              <a:buFont typeface="Wingdings" panose="05000000000000000000" pitchFamily="2" charset="2"/>
              <a:buChar char="ü"/>
            </a:pPr>
            <a:endParaRPr lang="en-GB" altLang="en-US" sz="1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2B80516F-719E-44CF-97BE-A00E4808FF96}"/>
              </a:ext>
            </a:extLst>
          </p:cNvPr>
          <p:cNvSpPr>
            <a:spLocks noGrp="1" noChangeArrowheads="1"/>
          </p:cNvSpPr>
          <p:nvPr>
            <p:ph type="title"/>
          </p:nvPr>
        </p:nvSpPr>
        <p:spPr>
          <a:xfrm>
            <a:off x="278607" y="55960"/>
            <a:ext cx="8586786" cy="344090"/>
          </a:xfrm>
        </p:spPr>
        <p:txBody>
          <a:bodyPr/>
          <a:lstStyle/>
          <a:p>
            <a:pPr algn="ctr" eaLnBrk="1" hangingPunct="1">
              <a:defRPr/>
            </a:pPr>
            <a:r>
              <a:rPr lang="en-GB" altLang="en-US" sz="2000" b="1" dirty="0"/>
              <a:t>Concerns regarding safeguarding practice</a:t>
            </a:r>
          </a:p>
        </p:txBody>
      </p:sp>
      <p:sp>
        <p:nvSpPr>
          <p:cNvPr id="25603" name="Rectangle 3">
            <a:extLst>
              <a:ext uri="{FF2B5EF4-FFF2-40B4-BE49-F238E27FC236}">
                <a16:creationId xmlns:a16="http://schemas.microsoft.com/office/drawing/2014/main" id="{D59A766C-6F7E-490C-95CC-FEB0706BB4B1}"/>
              </a:ext>
            </a:extLst>
          </p:cNvPr>
          <p:cNvSpPr>
            <a:spLocks noGrp="1" noChangeArrowheads="1"/>
          </p:cNvSpPr>
          <p:nvPr>
            <p:ph type="body" idx="1"/>
          </p:nvPr>
        </p:nvSpPr>
        <p:spPr>
          <a:xfrm>
            <a:off x="478631" y="485775"/>
            <a:ext cx="8279607" cy="3486150"/>
          </a:xfrm>
        </p:spPr>
        <p:txBody>
          <a:bodyPr/>
          <a:lstStyle/>
          <a:p>
            <a:pPr marL="0" indent="0">
              <a:buNone/>
              <a:defRPr/>
            </a:pPr>
            <a:r>
              <a:rPr lang="en-US" sz="1500" dirty="0">
                <a:solidFill>
                  <a:srgbClr val="333333"/>
                </a:solidFill>
              </a:rPr>
              <a:t>All staff and volunteers should feel able to raise concerns about poor or unsafe practice and potential failures in the school or college’s safeguarding regime and know that such concerns will be taken seriously by the senior leadership team. </a:t>
            </a:r>
          </a:p>
          <a:p>
            <a:pPr marL="0" indent="0">
              <a:buNone/>
              <a:defRPr/>
            </a:pPr>
            <a:r>
              <a:rPr lang="en-US" sz="1500" dirty="0">
                <a:solidFill>
                  <a:srgbClr val="333333"/>
                </a:solidFill>
              </a:rPr>
              <a:t> </a:t>
            </a:r>
          </a:p>
          <a:p>
            <a:pPr marL="0" indent="0">
              <a:buNone/>
              <a:defRPr/>
            </a:pPr>
            <a:r>
              <a:rPr lang="en-US" sz="1500" dirty="0">
                <a:solidFill>
                  <a:srgbClr val="333333"/>
                </a:solidFill>
              </a:rPr>
              <a:t>Appropriate </a:t>
            </a:r>
            <a:r>
              <a:rPr lang="en-US" sz="1500" b="1" dirty="0">
                <a:solidFill>
                  <a:srgbClr val="333333"/>
                </a:solidFill>
              </a:rPr>
              <a:t>whistleblowing procedures</a:t>
            </a:r>
            <a:r>
              <a:rPr lang="en-US" sz="1500" dirty="0">
                <a:solidFill>
                  <a:srgbClr val="333333"/>
                </a:solidFill>
              </a:rPr>
              <a:t>, which are suitably reflected in staff training and staff behaviour policies, should be in place for such concerns to be raised with the school or college’s senior leadership team. </a:t>
            </a:r>
          </a:p>
          <a:p>
            <a:pPr marL="0" indent="0">
              <a:buNone/>
              <a:defRPr/>
            </a:pPr>
            <a:endParaRPr lang="en-US" sz="1500" dirty="0">
              <a:solidFill>
                <a:srgbClr val="333333"/>
              </a:solidFill>
            </a:endParaRPr>
          </a:p>
          <a:p>
            <a:pPr marL="0" indent="0">
              <a:buNone/>
              <a:defRPr/>
            </a:pPr>
            <a:r>
              <a:rPr lang="en-US" sz="1500" dirty="0">
                <a:solidFill>
                  <a:srgbClr val="333333"/>
                </a:solidFill>
              </a:rPr>
              <a:t>Where a </a:t>
            </a:r>
            <a:r>
              <a:rPr lang="en-US" sz="1500" b="1" dirty="0">
                <a:solidFill>
                  <a:srgbClr val="333333"/>
                </a:solidFill>
              </a:rPr>
              <a:t>staff member feels unable to raise an issue with their employer</a:t>
            </a:r>
            <a:r>
              <a:rPr lang="en-US" sz="1500" dirty="0">
                <a:solidFill>
                  <a:srgbClr val="333333"/>
                </a:solidFill>
              </a:rPr>
              <a:t>, </a:t>
            </a:r>
            <a:r>
              <a:rPr lang="en-US" sz="1500" b="1" dirty="0">
                <a:solidFill>
                  <a:srgbClr val="333333"/>
                </a:solidFill>
              </a:rPr>
              <a:t>or feels that their genuine concerns are not being addressed, </a:t>
            </a:r>
            <a:r>
              <a:rPr lang="en-US" sz="1500" dirty="0">
                <a:solidFill>
                  <a:srgbClr val="333333"/>
                </a:solidFill>
              </a:rPr>
              <a:t>other whistleblowing channels may be open to them:</a:t>
            </a:r>
            <a:endParaRPr lang="en-GB" sz="1500" b="1" dirty="0">
              <a:solidFill>
                <a:srgbClr val="333333"/>
              </a:solidFill>
            </a:endParaRPr>
          </a:p>
          <a:p>
            <a:pPr marL="0" indent="0">
              <a:buNone/>
              <a:defRPr/>
            </a:pPr>
            <a:r>
              <a:rPr lang="en-GB" sz="1500" b="1" dirty="0">
                <a:solidFill>
                  <a:srgbClr val="333333"/>
                </a:solidFill>
              </a:rPr>
              <a:t>                                                   NSPCC Whistleblowing Helpline</a:t>
            </a:r>
            <a:endParaRPr lang="en-GB" sz="1500" dirty="0">
              <a:solidFill>
                <a:srgbClr val="333333"/>
              </a:solidFill>
            </a:endParaRPr>
          </a:p>
          <a:p>
            <a:pPr marL="0" indent="0" algn="ctr">
              <a:buNone/>
              <a:defRPr/>
            </a:pPr>
            <a:r>
              <a:rPr lang="en-GB" sz="1500" dirty="0">
                <a:solidFill>
                  <a:srgbClr val="333333"/>
                </a:solidFill>
              </a:rPr>
              <a:t>0800 028 0285 </a:t>
            </a:r>
          </a:p>
          <a:p>
            <a:pPr marL="0" indent="0" algn="ctr">
              <a:buNone/>
              <a:defRPr/>
            </a:pPr>
            <a:r>
              <a:rPr lang="en-GB" sz="1500" dirty="0">
                <a:solidFill>
                  <a:srgbClr val="333333"/>
                </a:solidFill>
                <a:hlinkClick r:id="rId3"/>
              </a:rPr>
              <a:t>help@nspcc.org.uk</a:t>
            </a:r>
            <a:endParaRPr lang="en-GB" sz="1500" dirty="0">
              <a:solidFill>
                <a:srgbClr val="333333"/>
              </a:solidFill>
            </a:endParaRPr>
          </a:p>
          <a:p>
            <a:pPr marL="0" indent="0" algn="ctr">
              <a:buNone/>
              <a:defRPr/>
            </a:pPr>
            <a:r>
              <a:rPr lang="en-GB" sz="1500" dirty="0">
                <a:solidFill>
                  <a:srgbClr val="333333"/>
                </a:solidFill>
              </a:rPr>
              <a:t> </a:t>
            </a:r>
          </a:p>
          <a:p>
            <a:pPr marL="0" indent="0" algn="ctr">
              <a:buNone/>
              <a:defRPr/>
            </a:pPr>
            <a:endParaRPr lang="en-GB" sz="1500" dirty="0">
              <a:solidFill>
                <a:srgbClr val="333333"/>
              </a:solidFill>
            </a:endParaRPr>
          </a:p>
          <a:p>
            <a:pPr marL="0" indent="0" algn="ctr">
              <a:buNone/>
              <a:defRPr/>
            </a:pPr>
            <a:endParaRPr lang="en-GB" sz="1500" b="1" dirty="0">
              <a:solidFill>
                <a:srgbClr val="333333"/>
              </a:solidFill>
            </a:endParaRPr>
          </a:p>
          <a:p>
            <a:pPr marL="0" indent="0">
              <a:buNone/>
              <a:defRPr/>
            </a:pPr>
            <a:endParaRPr lang="en-GB" sz="2400" dirty="0">
              <a:solidFill>
                <a:srgbClr val="33333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2B6017EF-E39F-41AA-8335-F20BBEF3C547}"/>
              </a:ext>
            </a:extLst>
          </p:cNvPr>
          <p:cNvSpPr>
            <a:spLocks noGrp="1" noChangeArrowheads="1"/>
          </p:cNvSpPr>
          <p:nvPr>
            <p:ph type="title"/>
          </p:nvPr>
        </p:nvSpPr>
        <p:spPr>
          <a:xfrm>
            <a:off x="1143000" y="0"/>
            <a:ext cx="6858000" cy="514350"/>
          </a:xfrm>
        </p:spPr>
        <p:txBody>
          <a:bodyPr/>
          <a:lstStyle/>
          <a:p>
            <a:pPr algn="ctr" eaLnBrk="1" hangingPunct="1">
              <a:defRPr/>
            </a:pPr>
            <a:r>
              <a:rPr lang="en-GB" altLang="en-US" sz="2400" b="1" dirty="0"/>
              <a:t>Key Principles</a:t>
            </a:r>
          </a:p>
        </p:txBody>
      </p:sp>
      <p:sp>
        <p:nvSpPr>
          <p:cNvPr id="29699" name="Rectangle 3">
            <a:extLst>
              <a:ext uri="{FF2B5EF4-FFF2-40B4-BE49-F238E27FC236}">
                <a16:creationId xmlns:a16="http://schemas.microsoft.com/office/drawing/2014/main" id="{8CAF33A5-B87D-4430-97FB-A2010A3A32CA}"/>
              </a:ext>
            </a:extLst>
          </p:cNvPr>
          <p:cNvSpPr>
            <a:spLocks noGrp="1" noChangeArrowheads="1"/>
          </p:cNvSpPr>
          <p:nvPr>
            <p:ph type="body" idx="1"/>
          </p:nvPr>
        </p:nvSpPr>
        <p:spPr>
          <a:xfrm>
            <a:off x="557213" y="514350"/>
            <a:ext cx="8108156" cy="3264695"/>
          </a:xfrm>
        </p:spPr>
        <p:txBody>
          <a:bodyPr/>
          <a:lstStyle/>
          <a:p>
            <a:pPr eaLnBrk="1" hangingPunct="1">
              <a:lnSpc>
                <a:spcPct val="100000"/>
              </a:lnSpc>
              <a:buFontTx/>
              <a:buNone/>
            </a:pPr>
            <a:r>
              <a:rPr lang="en-GB" altLang="en-US" sz="1650" b="1" dirty="0">
                <a:solidFill>
                  <a:srgbClr val="333333"/>
                </a:solidFill>
              </a:rPr>
              <a:t>The welfare of the child is paramount.</a:t>
            </a:r>
          </a:p>
          <a:p>
            <a:pPr eaLnBrk="1" hangingPunct="1">
              <a:lnSpc>
                <a:spcPct val="100000"/>
              </a:lnSpc>
              <a:buFontTx/>
              <a:buNone/>
            </a:pPr>
            <a:r>
              <a:rPr lang="en-GB" altLang="en-US" sz="1650" dirty="0">
                <a:solidFill>
                  <a:srgbClr val="333333"/>
                </a:solidFill>
              </a:rPr>
              <a:t>Staff should:</a:t>
            </a:r>
          </a:p>
          <a:p>
            <a:pPr eaLnBrk="1" hangingPunct="1">
              <a:lnSpc>
                <a:spcPct val="100000"/>
              </a:lnSpc>
              <a:buFont typeface="Wingdings" panose="05000000000000000000" pitchFamily="2" charset="2"/>
              <a:buChar char="ü"/>
            </a:pPr>
            <a:r>
              <a:rPr lang="en-GB" altLang="en-US" sz="1800" dirty="0">
                <a:solidFill>
                  <a:srgbClr val="333333"/>
                </a:solidFill>
              </a:rPr>
              <a:t>Be responsible for their behaviour  </a:t>
            </a:r>
          </a:p>
          <a:p>
            <a:pPr eaLnBrk="1" hangingPunct="1">
              <a:lnSpc>
                <a:spcPct val="100000"/>
              </a:lnSpc>
              <a:buFont typeface="Wingdings" panose="05000000000000000000" pitchFamily="2" charset="2"/>
              <a:buChar char="ü"/>
            </a:pPr>
            <a:r>
              <a:rPr lang="en-GB" altLang="en-US" sz="1800" dirty="0">
                <a:solidFill>
                  <a:srgbClr val="333333"/>
                </a:solidFill>
              </a:rPr>
              <a:t>Avoid conduct which would raise concern</a:t>
            </a:r>
          </a:p>
          <a:p>
            <a:pPr eaLnBrk="1" hangingPunct="1">
              <a:lnSpc>
                <a:spcPct val="100000"/>
              </a:lnSpc>
              <a:buFont typeface="Wingdings" panose="05000000000000000000" pitchFamily="2" charset="2"/>
              <a:buChar char="ü"/>
            </a:pPr>
            <a:r>
              <a:rPr lang="en-GB" altLang="en-US" sz="1800" dirty="0">
                <a:solidFill>
                  <a:srgbClr val="333333"/>
                </a:solidFill>
              </a:rPr>
              <a:t>Work in an open and transparent way</a:t>
            </a:r>
          </a:p>
          <a:p>
            <a:pPr eaLnBrk="1" hangingPunct="1">
              <a:lnSpc>
                <a:spcPct val="100000"/>
              </a:lnSpc>
              <a:buFont typeface="Wingdings" panose="05000000000000000000" pitchFamily="2" charset="2"/>
              <a:buChar char="ü"/>
            </a:pPr>
            <a:r>
              <a:rPr lang="en-GB" altLang="en-US" sz="1800" dirty="0">
                <a:solidFill>
                  <a:srgbClr val="333333"/>
                </a:solidFill>
              </a:rPr>
              <a:t>Discuss concerns / take advice from a senior member of staff </a:t>
            </a:r>
          </a:p>
          <a:p>
            <a:pPr eaLnBrk="1" hangingPunct="1">
              <a:lnSpc>
                <a:spcPct val="100000"/>
              </a:lnSpc>
              <a:buFont typeface="Wingdings" panose="05000000000000000000" pitchFamily="2" charset="2"/>
              <a:buChar char="ü"/>
            </a:pPr>
            <a:r>
              <a:rPr lang="en-GB" altLang="en-US" sz="1800" dirty="0">
                <a:solidFill>
                  <a:srgbClr val="333333"/>
                </a:solidFill>
              </a:rPr>
              <a:t>Apply the same professional standards regardless culture disability gender, language racial origin religious belief / or sexual identity.  </a:t>
            </a:r>
          </a:p>
          <a:p>
            <a:pPr eaLnBrk="1" hangingPunct="1">
              <a:lnSpc>
                <a:spcPct val="100000"/>
              </a:lnSpc>
              <a:buFont typeface="Wingdings" panose="05000000000000000000" pitchFamily="2" charset="2"/>
              <a:buChar char="ü"/>
            </a:pPr>
            <a:r>
              <a:rPr lang="en-GB" altLang="en-US" sz="1800" dirty="0">
                <a:solidFill>
                  <a:srgbClr val="333333"/>
                </a:solidFill>
              </a:rPr>
              <a:t>Monitor and review practice </a:t>
            </a:r>
          </a:p>
          <a:p>
            <a:pPr eaLnBrk="1" hangingPunct="1">
              <a:lnSpc>
                <a:spcPct val="100000"/>
              </a:lnSpc>
              <a:buFont typeface="Wingdings" panose="05000000000000000000" pitchFamily="2" charset="2"/>
              <a:buChar char="ü"/>
            </a:pPr>
            <a:r>
              <a:rPr lang="en-GB" altLang="en-US" sz="1800" dirty="0">
                <a:solidFill>
                  <a:srgbClr val="333333"/>
                </a:solidFill>
              </a:rPr>
              <a:t>Follow guidance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C754AAA5-06E8-47D8-AB6A-3111C835B819}"/>
              </a:ext>
            </a:extLst>
          </p:cNvPr>
          <p:cNvSpPr>
            <a:spLocks noGrp="1" noChangeArrowheads="1"/>
          </p:cNvSpPr>
          <p:nvPr>
            <p:ph type="title"/>
          </p:nvPr>
        </p:nvSpPr>
        <p:spPr>
          <a:xfrm>
            <a:off x="1143000" y="1978819"/>
            <a:ext cx="6858000" cy="410766"/>
          </a:xfrm>
        </p:spPr>
        <p:txBody>
          <a:bodyPr/>
          <a:lstStyle/>
          <a:p>
            <a:pPr algn="ctr" eaLnBrk="1" hangingPunct="1">
              <a:defRPr/>
            </a:pPr>
            <a:r>
              <a:rPr lang="en-GB" altLang="en-US" sz="3600" b="1" dirty="0"/>
              <a:t>Next Steps…</a:t>
            </a:r>
            <a:endParaRPr lang="en-US" alt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D03D-4AD0-4B69-A79E-5F48AF5CA6EA}"/>
              </a:ext>
            </a:extLst>
          </p:cNvPr>
          <p:cNvSpPr>
            <a:spLocks noGrp="1"/>
          </p:cNvSpPr>
          <p:nvPr>
            <p:ph type="title"/>
          </p:nvPr>
        </p:nvSpPr>
        <p:spPr/>
        <p:txBody>
          <a:bodyPr/>
          <a:lstStyle/>
          <a:p>
            <a:pPr algn="ctr">
              <a:defRPr/>
            </a:pPr>
            <a:br>
              <a:rPr lang="en-GB" altLang="en-US" b="1" dirty="0">
                <a:solidFill>
                  <a:schemeClr val="bg1"/>
                </a:solidFill>
                <a:effectLst>
                  <a:outerShdw blurRad="38100" dist="38100" dir="2700000" algn="tl">
                    <a:srgbClr val="C0C0C0"/>
                  </a:outerShdw>
                </a:effectLst>
              </a:rPr>
            </a:br>
            <a:r>
              <a:rPr lang="en-GB" altLang="en-US" b="1" dirty="0"/>
              <a:t>School policies, procedures and Guidance </a:t>
            </a:r>
            <a:br>
              <a:rPr lang="en-GB" altLang="en-US" b="1" dirty="0">
                <a:solidFill>
                  <a:schemeClr val="tx2"/>
                </a:solidFill>
              </a:rPr>
            </a:br>
            <a:endParaRPr lang="en-GB" dirty="0">
              <a:solidFill>
                <a:schemeClr val="tx2"/>
              </a:solidFill>
            </a:endParaRPr>
          </a:p>
        </p:txBody>
      </p:sp>
      <p:pic>
        <p:nvPicPr>
          <p:cNvPr id="9" name="Picture 8">
            <a:extLst>
              <a:ext uri="{FF2B5EF4-FFF2-40B4-BE49-F238E27FC236}">
                <a16:creationId xmlns:a16="http://schemas.microsoft.com/office/drawing/2014/main" id="{F022CDB5-20C4-4CD0-8CB5-9CABB375C587}"/>
              </a:ext>
            </a:extLst>
          </p:cNvPr>
          <p:cNvPicPr/>
          <p:nvPr/>
        </p:nvPicPr>
        <p:blipFill>
          <a:blip r:embed="rId3"/>
          <a:stretch>
            <a:fillRect/>
          </a:stretch>
        </p:blipFill>
        <p:spPr>
          <a:xfrm>
            <a:off x="152822" y="1051185"/>
            <a:ext cx="1714734" cy="2647034"/>
          </a:xfrm>
          <a:prstGeom prst="rect">
            <a:avLst/>
          </a:prstGeom>
          <a:ln>
            <a:solidFill>
              <a:schemeClr val="tx1"/>
            </a:solidFill>
          </a:ln>
        </p:spPr>
      </p:pic>
      <p:pic>
        <p:nvPicPr>
          <p:cNvPr id="10" name="Picture 9">
            <a:extLst>
              <a:ext uri="{FF2B5EF4-FFF2-40B4-BE49-F238E27FC236}">
                <a16:creationId xmlns:a16="http://schemas.microsoft.com/office/drawing/2014/main" id="{8C9C62A9-1AAA-40BA-93C1-6AAA0902C33B}"/>
              </a:ext>
            </a:extLst>
          </p:cNvPr>
          <p:cNvPicPr/>
          <p:nvPr/>
        </p:nvPicPr>
        <p:blipFill>
          <a:blip r:embed="rId4"/>
          <a:stretch>
            <a:fillRect/>
          </a:stretch>
        </p:blipFill>
        <p:spPr>
          <a:xfrm>
            <a:off x="3697008" y="1040233"/>
            <a:ext cx="1749984" cy="2622943"/>
          </a:xfrm>
          <a:prstGeom prst="rect">
            <a:avLst/>
          </a:prstGeom>
          <a:ln w="0">
            <a:solidFill>
              <a:schemeClr val="tx1"/>
            </a:solidFill>
          </a:ln>
        </p:spPr>
      </p:pic>
      <p:pic>
        <p:nvPicPr>
          <p:cNvPr id="11" name="Picture 10">
            <a:extLst>
              <a:ext uri="{FF2B5EF4-FFF2-40B4-BE49-F238E27FC236}">
                <a16:creationId xmlns:a16="http://schemas.microsoft.com/office/drawing/2014/main" id="{32C7D6CF-D7CB-4D79-84F1-1BA87433B922}"/>
              </a:ext>
            </a:extLst>
          </p:cNvPr>
          <p:cNvPicPr/>
          <p:nvPr/>
        </p:nvPicPr>
        <p:blipFill>
          <a:blip r:embed="rId5"/>
          <a:stretch>
            <a:fillRect/>
          </a:stretch>
        </p:blipFill>
        <p:spPr>
          <a:xfrm>
            <a:off x="5593389" y="1039140"/>
            <a:ext cx="1749984" cy="2599947"/>
          </a:xfrm>
          <a:prstGeom prst="rect">
            <a:avLst/>
          </a:prstGeom>
          <a:ln w="0">
            <a:solidFill>
              <a:schemeClr val="tx1"/>
            </a:solidFill>
          </a:ln>
        </p:spPr>
      </p:pic>
      <p:pic>
        <p:nvPicPr>
          <p:cNvPr id="12" name="Picture 8">
            <a:extLst>
              <a:ext uri="{FF2B5EF4-FFF2-40B4-BE49-F238E27FC236}">
                <a16:creationId xmlns:a16="http://schemas.microsoft.com/office/drawing/2014/main" id="{8DAA3E77-A70D-4491-BC12-E9A457D654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2004" t="17989" r="51982" b="8231"/>
          <a:stretch>
            <a:fillRect/>
          </a:stretch>
        </p:blipFill>
        <p:spPr bwMode="auto">
          <a:xfrm>
            <a:off x="1982182" y="1039140"/>
            <a:ext cx="1600200" cy="264703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116FBE-B4B9-4575-8662-BAE568BD3B66}"/>
              </a:ext>
            </a:extLst>
          </p:cNvPr>
          <p:cNvPicPr>
            <a:picLocks noChangeAspect="1"/>
          </p:cNvPicPr>
          <p:nvPr/>
        </p:nvPicPr>
        <p:blipFill>
          <a:blip r:embed="rId7"/>
          <a:stretch>
            <a:fillRect/>
          </a:stretch>
        </p:blipFill>
        <p:spPr>
          <a:xfrm>
            <a:off x="7458075" y="1063229"/>
            <a:ext cx="1583888" cy="2599947"/>
          </a:xfrm>
          <a:prstGeom prst="rect">
            <a:avLst/>
          </a:prstGeom>
          <a:ln w="0">
            <a:solidFill>
              <a:schemeClr val="tx2"/>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D03D-4AD0-4B69-A79E-5F48AF5CA6EA}"/>
              </a:ext>
            </a:extLst>
          </p:cNvPr>
          <p:cNvSpPr>
            <a:spLocks noGrp="1"/>
          </p:cNvSpPr>
          <p:nvPr>
            <p:ph type="title"/>
          </p:nvPr>
        </p:nvSpPr>
        <p:spPr>
          <a:xfrm>
            <a:off x="733429" y="-58340"/>
            <a:ext cx="8093075" cy="594121"/>
          </a:xfrm>
        </p:spPr>
        <p:txBody>
          <a:bodyPr/>
          <a:lstStyle/>
          <a:p>
            <a:pPr algn="ctr">
              <a:defRPr/>
            </a:pPr>
            <a:r>
              <a:rPr lang="en-GB" altLang="en-US" sz="1800" b="1" dirty="0"/>
              <a:t>Specific circumstances and contextual safeguarding </a:t>
            </a:r>
            <a:endParaRPr lang="en-GB" sz="1800" dirty="0"/>
          </a:p>
        </p:txBody>
      </p:sp>
      <p:pic>
        <p:nvPicPr>
          <p:cNvPr id="13" name="Picture 12">
            <a:extLst>
              <a:ext uri="{FF2B5EF4-FFF2-40B4-BE49-F238E27FC236}">
                <a16:creationId xmlns:a16="http://schemas.microsoft.com/office/drawing/2014/main" id="{1FEFE931-3ABB-47EB-8D1F-7E7A1CED15B7}"/>
              </a:ext>
            </a:extLst>
          </p:cNvPr>
          <p:cNvPicPr>
            <a:picLocks noChangeAspect="1"/>
          </p:cNvPicPr>
          <p:nvPr/>
        </p:nvPicPr>
        <p:blipFill>
          <a:blip r:embed="rId3"/>
          <a:stretch>
            <a:fillRect/>
          </a:stretch>
        </p:blipFill>
        <p:spPr>
          <a:xfrm>
            <a:off x="2540401" y="378619"/>
            <a:ext cx="2545949" cy="3586162"/>
          </a:xfrm>
          <a:prstGeom prst="rect">
            <a:avLst/>
          </a:prstGeom>
          <a:ln w="0">
            <a:solidFill>
              <a:srgbClr val="333333"/>
            </a:solidFill>
          </a:ln>
        </p:spPr>
      </p:pic>
      <p:pic>
        <p:nvPicPr>
          <p:cNvPr id="14" name="Picture 13">
            <a:extLst>
              <a:ext uri="{FF2B5EF4-FFF2-40B4-BE49-F238E27FC236}">
                <a16:creationId xmlns:a16="http://schemas.microsoft.com/office/drawing/2014/main" id="{D7873E2D-F05E-4BA9-A25B-F0F0575D8524}"/>
              </a:ext>
            </a:extLst>
          </p:cNvPr>
          <p:cNvPicPr>
            <a:picLocks noChangeAspect="1"/>
          </p:cNvPicPr>
          <p:nvPr/>
        </p:nvPicPr>
        <p:blipFill>
          <a:blip r:embed="rId4"/>
          <a:stretch>
            <a:fillRect/>
          </a:stretch>
        </p:blipFill>
        <p:spPr>
          <a:xfrm rot="21127797">
            <a:off x="254837" y="376997"/>
            <a:ext cx="1753741" cy="2581685"/>
          </a:xfrm>
          <a:prstGeom prst="rect">
            <a:avLst/>
          </a:prstGeom>
          <a:ln w="0">
            <a:solidFill>
              <a:schemeClr val="tx2"/>
            </a:solidFill>
          </a:ln>
        </p:spPr>
      </p:pic>
      <p:pic>
        <p:nvPicPr>
          <p:cNvPr id="4" name="Picture 3">
            <a:extLst>
              <a:ext uri="{FF2B5EF4-FFF2-40B4-BE49-F238E27FC236}">
                <a16:creationId xmlns:a16="http://schemas.microsoft.com/office/drawing/2014/main" id="{552CB1C5-56D5-4CD8-B874-3447F9D450C6}"/>
              </a:ext>
            </a:extLst>
          </p:cNvPr>
          <p:cNvPicPr>
            <a:picLocks noChangeAspect="1"/>
          </p:cNvPicPr>
          <p:nvPr/>
        </p:nvPicPr>
        <p:blipFill>
          <a:blip r:embed="rId5"/>
          <a:stretch>
            <a:fillRect/>
          </a:stretch>
        </p:blipFill>
        <p:spPr>
          <a:xfrm>
            <a:off x="5586413" y="378619"/>
            <a:ext cx="2666033" cy="3586162"/>
          </a:xfrm>
          <a:prstGeom prst="rect">
            <a:avLst/>
          </a:prstGeom>
          <a:ln w="0">
            <a:solidFill>
              <a:srgbClr val="333333"/>
            </a:solidFill>
          </a:ln>
        </p:spPr>
      </p:pic>
      <p:pic>
        <p:nvPicPr>
          <p:cNvPr id="24" name="Picture 3">
            <a:extLst>
              <a:ext uri="{FF2B5EF4-FFF2-40B4-BE49-F238E27FC236}">
                <a16:creationId xmlns:a16="http://schemas.microsoft.com/office/drawing/2014/main" id="{DC31C6F6-34EC-4CF6-9BEF-B29B715FFB07}"/>
              </a:ext>
            </a:extLst>
          </p:cNvPr>
          <p:cNvPicPr>
            <a:picLocks noChangeAspect="1"/>
          </p:cNvPicPr>
          <p:nvPr/>
        </p:nvPicPr>
        <p:blipFill>
          <a:blip r:embed="rId6">
            <a:extLst>
              <a:ext uri="{28A0092B-C50C-407E-A947-70E740481C1C}">
                <a14:useLocalDpi xmlns:a14="http://schemas.microsoft.com/office/drawing/2010/main" val="0"/>
              </a:ext>
            </a:extLst>
          </a:blip>
          <a:srcRect b="61401"/>
          <a:stretch>
            <a:fillRect/>
          </a:stretch>
        </p:blipFill>
        <p:spPr bwMode="auto">
          <a:xfrm>
            <a:off x="1648115" y="3272530"/>
            <a:ext cx="1095295" cy="4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31534F14-BC70-4886-83EF-10E4054B0027}"/>
              </a:ext>
            </a:extLst>
          </p:cNvPr>
          <p:cNvPicPr/>
          <p:nvPr/>
        </p:nvPicPr>
        <p:blipFill rotWithShape="1">
          <a:blip r:embed="rId7" cstate="print">
            <a:extLst>
              <a:ext uri="{28A0092B-C50C-407E-A947-70E740481C1C}">
                <a14:useLocalDpi xmlns:a14="http://schemas.microsoft.com/office/drawing/2010/main" val="0"/>
              </a:ext>
            </a:extLst>
          </a:blip>
          <a:srcRect l="3839" t="7168" r="48078" b="44026"/>
          <a:stretch/>
        </p:blipFill>
        <p:spPr bwMode="auto">
          <a:xfrm>
            <a:off x="8043097" y="535781"/>
            <a:ext cx="992757" cy="475027"/>
          </a:xfrm>
          <a:prstGeom prst="rect">
            <a:avLst/>
          </a:prstGeom>
          <a:noFill/>
          <a:ln>
            <a:solidFill>
              <a:schemeClr val="accent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D67771-B460-4ACA-902A-80EEB8F1B70C}"/>
              </a:ext>
            </a:extLst>
          </p:cNvPr>
          <p:cNvPicPr>
            <a:picLocks noChangeAspect="1"/>
          </p:cNvPicPr>
          <p:nvPr/>
        </p:nvPicPr>
        <p:blipFill>
          <a:blip r:embed="rId8"/>
          <a:stretch>
            <a:fillRect/>
          </a:stretch>
        </p:blipFill>
        <p:spPr>
          <a:xfrm>
            <a:off x="1647152" y="2655024"/>
            <a:ext cx="1096258" cy="440141"/>
          </a:xfrm>
          <a:prstGeom prst="rect">
            <a:avLst/>
          </a:prstGeom>
          <a:ln w="0">
            <a:solidFill>
              <a:srgbClr val="333333"/>
            </a:solidFill>
          </a:ln>
        </p:spPr>
      </p:pic>
    </p:spTree>
    <p:extLst>
      <p:ext uri="{BB962C8B-B14F-4D97-AF65-F5344CB8AC3E}">
        <p14:creationId xmlns:p14="http://schemas.microsoft.com/office/powerpoint/2010/main" val="349509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tx2"/>
                </a:solidFill>
              </a:rPr>
              <a:t>                       Inspection – KCSIE 2019</a:t>
            </a:r>
          </a:p>
        </p:txBody>
      </p:sp>
      <p:sp>
        <p:nvSpPr>
          <p:cNvPr id="7" name="Content Placeholder 6"/>
          <p:cNvSpPr>
            <a:spLocks noGrp="1"/>
          </p:cNvSpPr>
          <p:nvPr>
            <p:ph idx="1"/>
          </p:nvPr>
        </p:nvSpPr>
        <p:spPr>
          <a:xfrm>
            <a:off x="490541" y="1057275"/>
            <a:ext cx="6174578" cy="2876550"/>
          </a:xfrm>
        </p:spPr>
        <p:txBody>
          <a:bodyPr>
            <a:normAutofit/>
          </a:bodyPr>
          <a:lstStyle/>
          <a:p>
            <a:endParaRPr lang="en-GB" sz="1800" dirty="0">
              <a:solidFill>
                <a:schemeClr val="tx2"/>
              </a:solidFill>
            </a:endParaRPr>
          </a:p>
          <a:p>
            <a:endParaRPr lang="en-GB" sz="1800" dirty="0">
              <a:solidFill>
                <a:schemeClr val="tx2"/>
              </a:solidFill>
            </a:endParaRPr>
          </a:p>
          <a:p>
            <a:r>
              <a:rPr lang="en-GB" sz="1800" dirty="0">
                <a:solidFill>
                  <a:schemeClr val="tx2"/>
                </a:solidFill>
              </a:rPr>
              <a:t>Inspectors also want to be assured that ‘peer on peer’ abuse is addressed through clear training, policies and procedures. Another addition emphasises the need for staff to understand how to handle reports of sexual violence and harassment in line with </a:t>
            </a:r>
            <a:r>
              <a:rPr lang="en-GB" sz="1800" dirty="0" err="1">
                <a:solidFill>
                  <a:schemeClr val="tx2"/>
                </a:solidFill>
              </a:rPr>
              <a:t>DfE</a:t>
            </a:r>
            <a:r>
              <a:rPr lang="en-GB" sz="1800" dirty="0">
                <a:solidFill>
                  <a:schemeClr val="tx2"/>
                </a:solidFill>
              </a:rPr>
              <a:t> guidance. Also. Staff to be able to identify learners who may need support with their mental health.</a:t>
            </a:r>
          </a:p>
          <a:p>
            <a:pPr marL="0" indent="0">
              <a:buNone/>
            </a:pPr>
            <a:endParaRPr lang="en-GB" sz="1500" b="1" dirty="0"/>
          </a:p>
        </p:txBody>
      </p:sp>
      <p:pic>
        <p:nvPicPr>
          <p:cNvPr id="4" name="Picture 3">
            <a:extLst>
              <a:ext uri="{FF2B5EF4-FFF2-40B4-BE49-F238E27FC236}">
                <a16:creationId xmlns:a16="http://schemas.microsoft.com/office/drawing/2014/main" id="{D7723A52-BB46-40D0-926D-E9B52E25B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 y="66675"/>
            <a:ext cx="1478756" cy="1143000"/>
          </a:xfrm>
          <a:prstGeom prst="rect">
            <a:avLst/>
          </a:prstGeom>
        </p:spPr>
      </p:pic>
      <p:pic>
        <p:nvPicPr>
          <p:cNvPr id="6" name="Picture 5">
            <a:extLst>
              <a:ext uri="{FF2B5EF4-FFF2-40B4-BE49-F238E27FC236}">
                <a16:creationId xmlns:a16="http://schemas.microsoft.com/office/drawing/2014/main" id="{C3C930B3-8D86-4260-A0E4-89630EE9C88D}"/>
              </a:ext>
            </a:extLst>
          </p:cNvPr>
          <p:cNvPicPr>
            <a:picLocks noChangeAspect="1"/>
          </p:cNvPicPr>
          <p:nvPr/>
        </p:nvPicPr>
        <p:blipFill>
          <a:blip r:embed="rId4"/>
          <a:stretch>
            <a:fillRect/>
          </a:stretch>
        </p:blipFill>
        <p:spPr>
          <a:xfrm>
            <a:off x="7108031" y="205979"/>
            <a:ext cx="1628774" cy="2096691"/>
          </a:xfrm>
          <a:prstGeom prst="rect">
            <a:avLst/>
          </a:prstGeom>
          <a:ln>
            <a:solidFill>
              <a:schemeClr val="tx2"/>
            </a:solidFill>
          </a:ln>
        </p:spPr>
      </p:pic>
    </p:spTree>
    <p:extLst>
      <p:ext uri="{BB962C8B-B14F-4D97-AF65-F5344CB8AC3E}">
        <p14:creationId xmlns:p14="http://schemas.microsoft.com/office/powerpoint/2010/main" val="296753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46061DCA-9224-4628-879E-84F15BFD08D6}"/>
              </a:ext>
            </a:extLst>
          </p:cNvPr>
          <p:cNvSpPr>
            <a:spLocks noGrp="1" noChangeArrowheads="1"/>
          </p:cNvSpPr>
          <p:nvPr>
            <p:ph type="body" idx="1"/>
          </p:nvPr>
        </p:nvSpPr>
        <p:spPr>
          <a:xfrm>
            <a:off x="907256" y="1066800"/>
            <a:ext cx="7493794" cy="2876550"/>
          </a:xfrm>
        </p:spPr>
        <p:txBody>
          <a:bodyPr/>
          <a:lstStyle/>
          <a:p>
            <a:pPr eaLnBrk="1" hangingPunct="1">
              <a:lnSpc>
                <a:spcPct val="85000"/>
              </a:lnSpc>
              <a:buFontTx/>
              <a:buNone/>
            </a:pPr>
            <a:endParaRPr lang="en-GB" altLang="en-US" sz="1650"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eaLnBrk="1" hangingPunct="1">
              <a:lnSpc>
                <a:spcPct val="85000"/>
              </a:lnSpc>
              <a:buFontTx/>
              <a:buNone/>
            </a:pPr>
            <a:endParaRPr lang="en-GB" altLang="en-US" sz="1650" b="1" dirty="0">
              <a:solidFill>
                <a:srgbClr val="333333"/>
              </a:solidFill>
            </a:endParaRPr>
          </a:p>
          <a:p>
            <a:pPr algn="ctr" eaLnBrk="1" hangingPunct="1">
              <a:lnSpc>
                <a:spcPct val="85000"/>
              </a:lnSpc>
              <a:buFontTx/>
              <a:buNone/>
            </a:pPr>
            <a:r>
              <a:rPr lang="en-GB" altLang="en-US" sz="1650" b="1" dirty="0">
                <a:solidFill>
                  <a:srgbClr val="333333"/>
                </a:solidFill>
              </a:rPr>
              <a:t>Keeping Children Safe in Education (DfE, Sept 2019)</a:t>
            </a:r>
          </a:p>
        </p:txBody>
      </p:sp>
      <p:sp>
        <p:nvSpPr>
          <p:cNvPr id="4" name="Rectangle 2">
            <a:extLst>
              <a:ext uri="{FF2B5EF4-FFF2-40B4-BE49-F238E27FC236}">
                <a16:creationId xmlns:a16="http://schemas.microsoft.com/office/drawing/2014/main" id="{315F214C-011E-44BE-AAA2-676EF8364634}"/>
              </a:ext>
            </a:extLst>
          </p:cNvPr>
          <p:cNvSpPr txBox="1">
            <a:spLocks noChangeArrowheads="1"/>
          </p:cNvSpPr>
          <p:nvPr/>
        </p:nvSpPr>
        <p:spPr bwMode="auto">
          <a:xfrm>
            <a:off x="357187" y="139303"/>
            <a:ext cx="7393781"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600">
                <a:solidFill>
                  <a:srgbClr val="FFFF00"/>
                </a:solidFill>
                <a:latin typeface="+mj-lt"/>
                <a:ea typeface="+mj-ea"/>
                <a:cs typeface="+mj-cs"/>
              </a:defRPr>
            </a:lvl1pPr>
            <a:lvl2pPr algn="l" rtl="0" fontAlgn="base">
              <a:spcBef>
                <a:spcPct val="0"/>
              </a:spcBef>
              <a:spcAft>
                <a:spcPct val="0"/>
              </a:spcAft>
              <a:defRPr sz="3600">
                <a:solidFill>
                  <a:srgbClr val="FFFF00"/>
                </a:solidFill>
                <a:latin typeface="Arial" charset="0"/>
                <a:cs typeface="Arial" charset="0"/>
              </a:defRPr>
            </a:lvl2pPr>
            <a:lvl3pPr algn="l" rtl="0" fontAlgn="base">
              <a:spcBef>
                <a:spcPct val="0"/>
              </a:spcBef>
              <a:spcAft>
                <a:spcPct val="0"/>
              </a:spcAft>
              <a:defRPr sz="3600">
                <a:solidFill>
                  <a:srgbClr val="FFFF00"/>
                </a:solidFill>
                <a:latin typeface="Arial" charset="0"/>
                <a:cs typeface="Arial" charset="0"/>
              </a:defRPr>
            </a:lvl3pPr>
            <a:lvl4pPr algn="l" rtl="0" fontAlgn="base">
              <a:spcBef>
                <a:spcPct val="0"/>
              </a:spcBef>
              <a:spcAft>
                <a:spcPct val="0"/>
              </a:spcAft>
              <a:defRPr sz="3600">
                <a:solidFill>
                  <a:srgbClr val="FFFF00"/>
                </a:solidFill>
                <a:latin typeface="Arial" charset="0"/>
                <a:cs typeface="Arial" charset="0"/>
              </a:defRPr>
            </a:lvl4pPr>
            <a:lvl5pPr algn="l" rtl="0" fontAlgn="base">
              <a:spcBef>
                <a:spcPct val="0"/>
              </a:spcBef>
              <a:spcAft>
                <a:spcPct val="0"/>
              </a:spcAft>
              <a:defRPr sz="3600">
                <a:solidFill>
                  <a:srgbClr val="FFFF00"/>
                </a:solidFill>
                <a:latin typeface="Arial" charset="0"/>
                <a:cs typeface="Arial" charset="0"/>
              </a:defRPr>
            </a:lvl5pPr>
            <a:lvl6pPr marL="457200" algn="l" rtl="0" fontAlgn="base">
              <a:spcBef>
                <a:spcPct val="0"/>
              </a:spcBef>
              <a:spcAft>
                <a:spcPct val="0"/>
              </a:spcAft>
              <a:defRPr sz="3600">
                <a:solidFill>
                  <a:srgbClr val="FFFF00"/>
                </a:solidFill>
                <a:latin typeface="Arial" charset="0"/>
                <a:cs typeface="Arial" charset="0"/>
              </a:defRPr>
            </a:lvl6pPr>
            <a:lvl7pPr marL="914400" algn="l" rtl="0" fontAlgn="base">
              <a:spcBef>
                <a:spcPct val="0"/>
              </a:spcBef>
              <a:spcAft>
                <a:spcPct val="0"/>
              </a:spcAft>
              <a:defRPr sz="3600">
                <a:solidFill>
                  <a:srgbClr val="FFFF00"/>
                </a:solidFill>
                <a:latin typeface="Arial" charset="0"/>
                <a:cs typeface="Arial" charset="0"/>
              </a:defRPr>
            </a:lvl7pPr>
            <a:lvl8pPr marL="1371600" algn="l" rtl="0" fontAlgn="base">
              <a:spcBef>
                <a:spcPct val="0"/>
              </a:spcBef>
              <a:spcAft>
                <a:spcPct val="0"/>
              </a:spcAft>
              <a:defRPr sz="3600">
                <a:solidFill>
                  <a:srgbClr val="FFFF00"/>
                </a:solidFill>
                <a:latin typeface="Arial" charset="0"/>
                <a:cs typeface="Arial" charset="0"/>
              </a:defRPr>
            </a:lvl8pPr>
            <a:lvl9pPr marL="1828800" algn="l" rtl="0" fontAlgn="base">
              <a:spcBef>
                <a:spcPct val="0"/>
              </a:spcBef>
              <a:spcAft>
                <a:spcPct val="0"/>
              </a:spcAft>
              <a:defRPr sz="3600">
                <a:solidFill>
                  <a:srgbClr val="FFFF00"/>
                </a:solidFill>
                <a:latin typeface="Arial" charset="0"/>
                <a:cs typeface="Arial" charset="0"/>
              </a:defRPr>
            </a:lvl9pPr>
          </a:lstStyle>
          <a:p>
            <a:pPr algn="ctr">
              <a:defRPr/>
            </a:pPr>
            <a:endParaRPr lang="en-GB" altLang="en-US" sz="3000" b="1" kern="0" dirty="0">
              <a:solidFill>
                <a:schemeClr val="bg1"/>
              </a:solidFill>
              <a:effectLst>
                <a:outerShdw blurRad="38100" dist="38100" dir="2700000" algn="tl">
                  <a:srgbClr val="C0C0C0"/>
                </a:outerShdw>
              </a:effectLst>
            </a:endParaRPr>
          </a:p>
          <a:p>
            <a:pPr algn="ctr">
              <a:defRPr/>
            </a:pPr>
            <a:r>
              <a:rPr lang="en-GB" altLang="en-US" sz="3000" b="1" kern="0" dirty="0">
                <a:solidFill>
                  <a:srgbClr val="96A800"/>
                </a:solidFill>
              </a:rPr>
              <a:t>Safeguarding Framework</a:t>
            </a:r>
          </a:p>
          <a:p>
            <a:pPr algn="ctr">
              <a:defRPr/>
            </a:pPr>
            <a:r>
              <a:rPr lang="en-GB" altLang="en-US" sz="3000" b="1" kern="0" dirty="0">
                <a:effectLst>
                  <a:outerShdw blurRad="38100" dist="38100" dir="2700000" algn="tl">
                    <a:srgbClr val="C0C0C0"/>
                  </a:outerShdw>
                </a:effectLst>
              </a:rPr>
              <a:t> </a:t>
            </a:r>
          </a:p>
        </p:txBody>
      </p:sp>
      <p:sp>
        <p:nvSpPr>
          <p:cNvPr id="10244" name="Rounded Rectangular Callout 1">
            <a:extLst>
              <a:ext uri="{FF2B5EF4-FFF2-40B4-BE49-F238E27FC236}">
                <a16:creationId xmlns:a16="http://schemas.microsoft.com/office/drawing/2014/main" id="{A71DA144-00E1-4B98-87BE-5AE2E13B1D45}"/>
              </a:ext>
            </a:extLst>
          </p:cNvPr>
          <p:cNvSpPr>
            <a:spLocks noChangeArrowheads="1"/>
          </p:cNvSpPr>
          <p:nvPr/>
        </p:nvSpPr>
        <p:spPr bwMode="auto">
          <a:xfrm>
            <a:off x="1407319" y="740569"/>
            <a:ext cx="6450805" cy="2540794"/>
          </a:xfrm>
          <a:prstGeom prst="wedgeRoundRectCallout">
            <a:avLst>
              <a:gd name="adj1" fmla="val -20584"/>
              <a:gd name="adj2" fmla="val 67842"/>
              <a:gd name="adj3" fmla="val 16667"/>
            </a:avLst>
          </a:prstGeom>
          <a:solidFill>
            <a:schemeClr val="bg2">
              <a:lumMod val="75000"/>
            </a:schemeClr>
          </a:solidFill>
          <a:ln w="9525" algn="ctr">
            <a:solidFill>
              <a:srgbClr val="333333"/>
            </a:solidFill>
            <a:round/>
            <a:headEnd/>
            <a:tailEnd/>
          </a:ln>
        </p:spPr>
        <p:txBody>
          <a:bodyPr wrap="none" lIns="67500" tIns="35100" rIns="67500" bIns="35100" anchor="ctr"/>
          <a:lstStyle>
            <a:lvl1pPr eaLnBrk="0" hangingPunct="0">
              <a:lnSpc>
                <a:spcPct val="95000"/>
              </a:lnSpc>
              <a:spcBef>
                <a:spcPct val="30000"/>
              </a:spcBef>
              <a:buSzPct val="12500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3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30000"/>
              </a:spcBef>
              <a:buSzPct val="12500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3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30000"/>
              </a:spcBef>
              <a:buSzPct val="125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5000"/>
              </a:lnSpc>
              <a:spcBef>
                <a:spcPct val="30000"/>
              </a:spcBef>
              <a:spcAft>
                <a:spcPct val="0"/>
              </a:spcAft>
              <a:buSzPct val="12500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endParaRPr lang="en-GB" altLang="en-US" sz="1350" dirty="0"/>
          </a:p>
          <a:p>
            <a:pPr eaLnBrk="1" hangingPunct="1">
              <a:lnSpc>
                <a:spcPct val="100000"/>
              </a:lnSpc>
              <a:spcBef>
                <a:spcPct val="0"/>
              </a:spcBef>
              <a:buSzTx/>
              <a:buFontTx/>
              <a:buNone/>
            </a:pPr>
            <a:r>
              <a:rPr lang="en-US" altLang="en-US" sz="1500" i="1" dirty="0">
                <a:solidFill>
                  <a:schemeClr val="tx2"/>
                </a:solidFill>
              </a:rPr>
              <a:t>Safeguarding and promoting the welfare of children is </a:t>
            </a:r>
            <a:r>
              <a:rPr lang="en-US" altLang="en-US" sz="1500" b="1" i="1" dirty="0">
                <a:solidFill>
                  <a:schemeClr val="tx2"/>
                </a:solidFill>
              </a:rPr>
              <a:t>everyone’s</a:t>
            </a:r>
          </a:p>
          <a:p>
            <a:pPr eaLnBrk="1" hangingPunct="1">
              <a:lnSpc>
                <a:spcPct val="100000"/>
              </a:lnSpc>
              <a:spcBef>
                <a:spcPct val="0"/>
              </a:spcBef>
              <a:buSzTx/>
              <a:buFontTx/>
              <a:buNone/>
            </a:pPr>
            <a:r>
              <a:rPr lang="en-US" altLang="en-US" sz="1500" b="1" i="1" dirty="0">
                <a:solidFill>
                  <a:schemeClr val="tx2"/>
                </a:solidFill>
              </a:rPr>
              <a:t> </a:t>
            </a:r>
            <a:r>
              <a:rPr lang="en-US" altLang="en-US" sz="1500" i="1" dirty="0">
                <a:solidFill>
                  <a:schemeClr val="tx2"/>
                </a:solidFill>
              </a:rPr>
              <a:t>responsibility. </a:t>
            </a:r>
            <a:r>
              <a:rPr lang="en-US" altLang="en-US" sz="1500" b="1" i="1" dirty="0">
                <a:solidFill>
                  <a:schemeClr val="tx2"/>
                </a:solidFill>
              </a:rPr>
              <a:t>Everyone </a:t>
            </a:r>
            <a:r>
              <a:rPr lang="en-US" altLang="en-US" sz="1500" i="1" dirty="0">
                <a:solidFill>
                  <a:schemeClr val="tx2"/>
                </a:solidFill>
              </a:rPr>
              <a:t>who comes into contact with children and </a:t>
            </a:r>
          </a:p>
          <a:p>
            <a:pPr eaLnBrk="1" hangingPunct="1">
              <a:lnSpc>
                <a:spcPct val="100000"/>
              </a:lnSpc>
              <a:spcBef>
                <a:spcPct val="0"/>
              </a:spcBef>
              <a:buSzTx/>
              <a:buFontTx/>
              <a:buNone/>
            </a:pPr>
            <a:r>
              <a:rPr lang="en-US" altLang="en-US" sz="1500" i="1" dirty="0">
                <a:solidFill>
                  <a:schemeClr val="tx2"/>
                </a:solidFill>
              </a:rPr>
              <a:t>their families has a role to play. In order to fulfil this responsibility </a:t>
            </a:r>
          </a:p>
          <a:p>
            <a:pPr eaLnBrk="1" hangingPunct="1">
              <a:lnSpc>
                <a:spcPct val="100000"/>
              </a:lnSpc>
              <a:spcBef>
                <a:spcPct val="0"/>
              </a:spcBef>
              <a:buSzTx/>
              <a:buFontTx/>
              <a:buNone/>
            </a:pPr>
            <a:r>
              <a:rPr lang="en-US" altLang="en-US" sz="1500" i="1" dirty="0">
                <a:solidFill>
                  <a:schemeClr val="tx2"/>
                </a:solidFill>
              </a:rPr>
              <a:t>effectively, all professionals should make sure their approach is </a:t>
            </a:r>
          </a:p>
          <a:p>
            <a:pPr eaLnBrk="1" hangingPunct="1">
              <a:lnSpc>
                <a:spcPct val="100000"/>
              </a:lnSpc>
              <a:spcBef>
                <a:spcPct val="0"/>
              </a:spcBef>
              <a:buSzTx/>
              <a:buFontTx/>
              <a:buNone/>
            </a:pPr>
            <a:r>
              <a:rPr lang="en-US" altLang="en-US" sz="1500" i="1" dirty="0">
                <a:solidFill>
                  <a:schemeClr val="tx2"/>
                </a:solidFill>
              </a:rPr>
              <a:t>child-centered. This means that they should consider, at all times, </a:t>
            </a:r>
          </a:p>
          <a:p>
            <a:pPr eaLnBrk="1" hangingPunct="1">
              <a:lnSpc>
                <a:spcPct val="100000"/>
              </a:lnSpc>
              <a:spcBef>
                <a:spcPct val="0"/>
              </a:spcBef>
              <a:buSzTx/>
              <a:buFontTx/>
              <a:buNone/>
            </a:pPr>
            <a:r>
              <a:rPr lang="en-US" altLang="en-US" sz="1500" i="1" dirty="0">
                <a:solidFill>
                  <a:schemeClr val="tx2"/>
                </a:solidFill>
              </a:rPr>
              <a:t>what is in the </a:t>
            </a:r>
            <a:r>
              <a:rPr lang="en-US" altLang="en-US" sz="1500" b="1" i="1" dirty="0">
                <a:solidFill>
                  <a:schemeClr val="tx2"/>
                </a:solidFill>
              </a:rPr>
              <a:t>best interests </a:t>
            </a:r>
            <a:r>
              <a:rPr lang="en-US" altLang="en-US" sz="1500" i="1" dirty="0">
                <a:solidFill>
                  <a:schemeClr val="tx2"/>
                </a:solidFill>
              </a:rPr>
              <a:t>of the child. </a:t>
            </a:r>
          </a:p>
          <a:p>
            <a:pPr eaLnBrk="1" hangingPunct="1">
              <a:lnSpc>
                <a:spcPct val="100000"/>
              </a:lnSpc>
              <a:spcBef>
                <a:spcPct val="0"/>
              </a:spcBef>
              <a:buSzTx/>
              <a:buFontTx/>
              <a:buNone/>
            </a:pPr>
            <a:endParaRPr lang="en-GB" alt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D05E506-825B-4E28-A597-B9FE02B8DCEE}"/>
              </a:ext>
            </a:extLst>
          </p:cNvPr>
          <p:cNvSpPr>
            <a:spLocks noGrp="1" noChangeArrowheads="1"/>
          </p:cNvSpPr>
          <p:nvPr>
            <p:ph type="title"/>
          </p:nvPr>
        </p:nvSpPr>
        <p:spPr>
          <a:xfrm>
            <a:off x="461966" y="13098"/>
            <a:ext cx="8093075" cy="436958"/>
          </a:xfrm>
        </p:spPr>
        <p:txBody>
          <a:bodyPr/>
          <a:lstStyle/>
          <a:p>
            <a:pPr algn="ctr" eaLnBrk="1" hangingPunct="1">
              <a:defRPr/>
            </a:pPr>
            <a:r>
              <a:rPr lang="en-GB" altLang="en-US" sz="1800" b="1" dirty="0"/>
              <a:t>Abuse/Neglect is….</a:t>
            </a:r>
            <a:endParaRPr lang="en-GB" altLang="en-US" sz="1800" dirty="0"/>
          </a:p>
        </p:txBody>
      </p:sp>
      <p:sp>
        <p:nvSpPr>
          <p:cNvPr id="11267" name="Rectangle 3">
            <a:extLst>
              <a:ext uri="{FF2B5EF4-FFF2-40B4-BE49-F238E27FC236}">
                <a16:creationId xmlns:a16="http://schemas.microsoft.com/office/drawing/2014/main" id="{F52034C2-6E65-43E0-85C1-36D0941A54D2}"/>
              </a:ext>
            </a:extLst>
          </p:cNvPr>
          <p:cNvSpPr>
            <a:spLocks noGrp="1" noChangeArrowheads="1"/>
          </p:cNvSpPr>
          <p:nvPr>
            <p:ph type="body" idx="1"/>
          </p:nvPr>
        </p:nvSpPr>
        <p:spPr>
          <a:xfrm>
            <a:off x="461966" y="392906"/>
            <a:ext cx="8289128" cy="3243263"/>
          </a:xfrm>
        </p:spPr>
        <p:txBody>
          <a:bodyPr/>
          <a:lstStyle/>
          <a:p>
            <a:pPr marL="0" indent="0">
              <a:buNone/>
            </a:pPr>
            <a:r>
              <a:rPr lang="en-US" altLang="en-US" sz="1600" dirty="0">
                <a:solidFill>
                  <a:srgbClr val="333333"/>
                </a:solidFill>
              </a:rPr>
              <a:t>All forms of maltreatment of a child. Somebody may abuse or neglect a child by </a:t>
            </a:r>
            <a:r>
              <a:rPr lang="en-US" altLang="en-US" sz="1600" b="1" dirty="0">
                <a:solidFill>
                  <a:srgbClr val="333333"/>
                </a:solidFill>
              </a:rPr>
              <a:t>inflicting harm </a:t>
            </a:r>
            <a:r>
              <a:rPr lang="en-US" altLang="en-US" sz="1600" dirty="0">
                <a:solidFill>
                  <a:srgbClr val="333333"/>
                </a:solidFill>
              </a:rPr>
              <a:t>or by </a:t>
            </a:r>
            <a:r>
              <a:rPr lang="en-US" altLang="en-US" sz="1600" b="1" dirty="0">
                <a:solidFill>
                  <a:srgbClr val="333333"/>
                </a:solidFill>
              </a:rPr>
              <a:t>failing to act to prevent harm</a:t>
            </a:r>
            <a:r>
              <a:rPr lang="en-US" altLang="en-US" sz="1600" dirty="0">
                <a:solidFill>
                  <a:srgbClr val="333333"/>
                </a:solidFill>
              </a:rPr>
              <a:t>.</a:t>
            </a:r>
          </a:p>
          <a:p>
            <a:pPr marL="0" indent="0">
              <a:buNone/>
            </a:pPr>
            <a:r>
              <a:rPr lang="en-US" altLang="en-US" sz="1600" dirty="0">
                <a:solidFill>
                  <a:srgbClr val="333333"/>
                </a:solidFill>
              </a:rPr>
              <a:t> Children may be abused: </a:t>
            </a:r>
          </a:p>
          <a:p>
            <a:pPr>
              <a:buFont typeface="Wingdings" panose="05000000000000000000" pitchFamily="2" charset="2"/>
              <a:buChar char="q"/>
            </a:pPr>
            <a:r>
              <a:rPr lang="en-US" altLang="en-US" sz="1600" b="1" dirty="0">
                <a:solidFill>
                  <a:srgbClr val="333333"/>
                </a:solidFill>
              </a:rPr>
              <a:t>In a family </a:t>
            </a:r>
            <a:r>
              <a:rPr lang="en-US" altLang="en-US" sz="1600" dirty="0">
                <a:solidFill>
                  <a:srgbClr val="333333"/>
                </a:solidFill>
              </a:rPr>
              <a:t>or </a:t>
            </a:r>
          </a:p>
          <a:p>
            <a:pPr>
              <a:buFont typeface="Wingdings" panose="05000000000000000000" pitchFamily="2" charset="2"/>
              <a:buChar char="q"/>
            </a:pPr>
            <a:r>
              <a:rPr lang="en-US" altLang="en-US" sz="1600" b="1" dirty="0">
                <a:solidFill>
                  <a:srgbClr val="333333"/>
                </a:solidFill>
              </a:rPr>
              <a:t>an institutional </a:t>
            </a:r>
            <a:r>
              <a:rPr lang="en-US" altLang="en-US" sz="1600" dirty="0">
                <a:solidFill>
                  <a:srgbClr val="333333"/>
                </a:solidFill>
              </a:rPr>
              <a:t>or</a:t>
            </a:r>
          </a:p>
          <a:p>
            <a:pPr>
              <a:buFont typeface="Wingdings" panose="05000000000000000000" pitchFamily="2" charset="2"/>
              <a:buChar char="q"/>
            </a:pPr>
            <a:r>
              <a:rPr lang="en-US" altLang="en-US" sz="1600" b="1" dirty="0">
                <a:solidFill>
                  <a:srgbClr val="333333"/>
                </a:solidFill>
              </a:rPr>
              <a:t>community setting </a:t>
            </a:r>
            <a:r>
              <a:rPr lang="en-US" altLang="en-US" sz="1600" dirty="0">
                <a:solidFill>
                  <a:srgbClr val="333333"/>
                </a:solidFill>
              </a:rPr>
              <a:t>by those known to them or, more rarely, by others. </a:t>
            </a:r>
          </a:p>
          <a:p>
            <a:pPr marL="0" indent="0">
              <a:buNone/>
            </a:pPr>
            <a:r>
              <a:rPr lang="en-US" altLang="en-US" sz="1600" dirty="0">
                <a:solidFill>
                  <a:srgbClr val="333333"/>
                </a:solidFill>
              </a:rPr>
              <a:t>Abuse can take place: </a:t>
            </a:r>
          </a:p>
          <a:p>
            <a:pPr>
              <a:buFont typeface="Wingdings" panose="05000000000000000000" pitchFamily="2" charset="2"/>
              <a:buChar char="q"/>
            </a:pPr>
            <a:r>
              <a:rPr lang="en-US" altLang="en-US" sz="1600" dirty="0">
                <a:solidFill>
                  <a:srgbClr val="333333"/>
                </a:solidFill>
              </a:rPr>
              <a:t> online, or technology may be used to facilitate offline abuse</a:t>
            </a:r>
          </a:p>
          <a:p>
            <a:pPr>
              <a:buFont typeface="Wingdings" panose="05000000000000000000" pitchFamily="2" charset="2"/>
              <a:buChar char="q"/>
            </a:pPr>
            <a:r>
              <a:rPr lang="en-US" altLang="en-US" sz="1600" dirty="0">
                <a:solidFill>
                  <a:srgbClr val="333333"/>
                </a:solidFill>
              </a:rPr>
              <a:t>Directly</a:t>
            </a:r>
          </a:p>
          <a:p>
            <a:pPr marL="0" indent="0">
              <a:buNone/>
            </a:pPr>
            <a:r>
              <a:rPr lang="en-US" altLang="en-US" sz="1600" dirty="0">
                <a:solidFill>
                  <a:srgbClr val="333333"/>
                </a:solidFill>
              </a:rPr>
              <a:t>They may be abused by: </a:t>
            </a:r>
          </a:p>
          <a:p>
            <a:pPr>
              <a:buFont typeface="Wingdings" panose="05000000000000000000" pitchFamily="2" charset="2"/>
              <a:buChar char="q"/>
            </a:pPr>
            <a:r>
              <a:rPr lang="en-US" altLang="en-US" sz="1600" dirty="0">
                <a:solidFill>
                  <a:srgbClr val="333333"/>
                </a:solidFill>
              </a:rPr>
              <a:t>an </a:t>
            </a:r>
            <a:r>
              <a:rPr lang="en-US" altLang="en-US" sz="1600" b="1" dirty="0">
                <a:solidFill>
                  <a:srgbClr val="333333"/>
                </a:solidFill>
              </a:rPr>
              <a:t>adult </a:t>
            </a:r>
            <a:r>
              <a:rPr lang="en-US" altLang="en-US" sz="1600" dirty="0">
                <a:solidFill>
                  <a:srgbClr val="333333"/>
                </a:solidFill>
              </a:rPr>
              <a:t>or adults or </a:t>
            </a:r>
          </a:p>
          <a:p>
            <a:pPr>
              <a:buFont typeface="Wingdings" panose="05000000000000000000" pitchFamily="2" charset="2"/>
              <a:buChar char="q"/>
            </a:pPr>
            <a:r>
              <a:rPr lang="en-US" altLang="en-US" sz="1600" dirty="0">
                <a:solidFill>
                  <a:srgbClr val="333333"/>
                </a:solidFill>
              </a:rPr>
              <a:t> </a:t>
            </a:r>
            <a:r>
              <a:rPr lang="en-US" altLang="en-US" sz="1600" b="1" dirty="0">
                <a:solidFill>
                  <a:srgbClr val="333333"/>
                </a:solidFill>
              </a:rPr>
              <a:t>another child </a:t>
            </a:r>
            <a:r>
              <a:rPr lang="en-US" altLang="en-US" sz="1600" dirty="0">
                <a:solidFill>
                  <a:srgbClr val="333333"/>
                </a:solidFill>
              </a:rPr>
              <a:t>or children. </a:t>
            </a:r>
          </a:p>
          <a:p>
            <a:pPr lvl="1" eaLnBrk="1" hangingPunct="1">
              <a:lnSpc>
                <a:spcPct val="80000"/>
              </a:lnSpc>
            </a:pPr>
            <a:endParaRPr lang="en-GB" altLang="en-US"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Placeholder 2"/>
          <p:cNvSpPr>
            <a:spLocks noGrp="1"/>
          </p:cNvSpPr>
          <p:nvPr>
            <p:ph type="body" idx="2"/>
          </p:nvPr>
        </p:nvSpPr>
        <p:spPr>
          <a:xfrm>
            <a:off x="1499347" y="1458136"/>
            <a:ext cx="1771650" cy="1727977"/>
          </a:xfrm>
          <a:solidFill>
            <a:srgbClr val="96A800"/>
          </a:solidFill>
        </p:spPr>
        <p:txBody>
          <a:bodyPr/>
          <a:lstStyle/>
          <a:p>
            <a:pPr algn="ctr"/>
            <a:r>
              <a:rPr lang="en-GB" altLang="en-US" sz="1500" b="1" dirty="0">
                <a:solidFill>
                  <a:schemeClr val="bg1"/>
                </a:solidFill>
                <a:latin typeface="Arial" charset="0"/>
                <a:cs typeface="Arial" charset="0"/>
              </a:rPr>
              <a:t>Exercise </a:t>
            </a:r>
          </a:p>
          <a:p>
            <a:pPr algn="ctr" eaLnBrk="1" hangingPunct="1"/>
            <a:r>
              <a:rPr lang="en-GB" altLang="en-US" sz="1350" b="1" i="1" dirty="0">
                <a:solidFill>
                  <a:schemeClr val="bg1"/>
                </a:solidFill>
                <a:latin typeface="Arial" charset="0"/>
                <a:cs typeface="Arial" charset="0"/>
              </a:rPr>
              <a:t>‘In pairs or groups discuss what are the indicators of the four categories of abuse and what is the impact’?</a:t>
            </a:r>
          </a:p>
          <a:p>
            <a:pPr algn="ctr" eaLnBrk="1" hangingPunct="1"/>
            <a:endParaRPr lang="en-GB" altLang="en-US" sz="1350" b="1" dirty="0">
              <a:solidFill>
                <a:schemeClr val="bg1"/>
              </a:solidFill>
              <a:latin typeface="Arial" charset="0"/>
              <a:cs typeface="Arial"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417482412"/>
              </p:ext>
            </p:extLst>
          </p:nvPr>
        </p:nvGraphicFramePr>
        <p:xfrm>
          <a:off x="3415553" y="463923"/>
          <a:ext cx="4229100" cy="329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75C4A72-ED14-4BEC-BF44-D8E01C1FD4F4}"/>
              </a:ext>
            </a:extLst>
          </p:cNvPr>
          <p:cNvSpPr txBox="1"/>
          <p:nvPr/>
        </p:nvSpPr>
        <p:spPr>
          <a:xfrm>
            <a:off x="129310" y="125459"/>
            <a:ext cx="8922325" cy="400110"/>
          </a:xfrm>
          <a:prstGeom prst="rect">
            <a:avLst/>
          </a:prstGeom>
          <a:noFill/>
        </p:spPr>
        <p:txBody>
          <a:bodyPr wrap="square" rtlCol="0">
            <a:spAutoFit/>
          </a:bodyPr>
          <a:lstStyle/>
          <a:p>
            <a:pPr algn="ctr"/>
            <a:r>
              <a:rPr lang="en-GB" sz="2000" b="1" dirty="0">
                <a:solidFill>
                  <a:srgbClr val="96A800"/>
                </a:solidFill>
              </a:rPr>
              <a:t>What indicators of abuse should staff look out for? </a:t>
            </a:r>
          </a:p>
        </p:txBody>
      </p:sp>
    </p:spTree>
  </p:cSld>
  <p:clrMapOvr>
    <a:masterClrMapping/>
  </p:clrMapOvr>
</p:sld>
</file>

<file path=ppt/theme/theme1.xml><?xml version="1.0" encoding="utf-8"?>
<a:theme xmlns:a="http://schemas.openxmlformats.org/drawingml/2006/main" name="pptblack">
  <a:themeElements>
    <a:clrScheme name="Custom 1">
      <a:dk1>
        <a:srgbClr val="808080"/>
      </a:dk1>
      <a:lt1>
        <a:srgbClr val="FFFFFF"/>
      </a:lt1>
      <a:dk2>
        <a:srgbClr val="000000"/>
      </a:dk2>
      <a:lt2>
        <a:srgbClr val="FFFF00"/>
      </a:lt2>
      <a:accent1>
        <a:srgbClr val="0064FF"/>
      </a:accent1>
      <a:accent2>
        <a:srgbClr val="800080"/>
      </a:accent2>
      <a:accent3>
        <a:srgbClr val="AAAAAA"/>
      </a:accent3>
      <a:accent4>
        <a:srgbClr val="DADADA"/>
      </a:accent4>
      <a:accent5>
        <a:srgbClr val="AAB8FF"/>
      </a:accent5>
      <a:accent6>
        <a:srgbClr val="730073"/>
      </a:accent6>
      <a:hlink>
        <a:srgbClr val="0033CC"/>
      </a:hlink>
      <a:folHlink>
        <a:srgbClr val="FF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96A800"/>
        </a:dk2>
        <a:lt2>
          <a:srgbClr val="FFFF00"/>
        </a:lt2>
        <a:accent1>
          <a:srgbClr val="0064FF"/>
        </a:accent1>
        <a:accent2>
          <a:srgbClr val="800080"/>
        </a:accent2>
        <a:accent3>
          <a:srgbClr val="C9D1AA"/>
        </a:accent3>
        <a:accent4>
          <a:srgbClr val="DADADA"/>
        </a:accent4>
        <a:accent5>
          <a:srgbClr val="AAB8FF"/>
        </a:accent5>
        <a:accent6>
          <a:srgbClr val="730073"/>
        </a:accent6>
        <a:hlink>
          <a:srgbClr val="F60064"/>
        </a:hlink>
        <a:folHlink>
          <a:srgbClr val="FF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00000"/>
        </a:dk2>
        <a:lt2>
          <a:srgbClr val="FFFF00"/>
        </a:lt2>
        <a:accent1>
          <a:srgbClr val="0064FF"/>
        </a:accent1>
        <a:accent2>
          <a:srgbClr val="800080"/>
        </a:accent2>
        <a:accent3>
          <a:srgbClr val="AAAAAA"/>
        </a:accent3>
        <a:accent4>
          <a:srgbClr val="DADADA"/>
        </a:accent4>
        <a:accent5>
          <a:srgbClr val="AAB8FF"/>
        </a:accent5>
        <a:accent6>
          <a:srgbClr val="730073"/>
        </a:accent6>
        <a:hlink>
          <a:srgbClr val="F60064"/>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cecac4d-2ae6-4b11-90e2-d65a676b88c1" ContentTypeId="0x010100EC3406C202E4497181665C11E646D3A3" PreviousValue="false"/>
</file>

<file path=customXml/item2.xml><?xml version="1.0" encoding="utf-8"?>
<ct:contentTypeSchema xmlns:ct="http://schemas.microsoft.com/office/2006/metadata/contentType" xmlns:ma="http://schemas.microsoft.com/office/2006/metadata/properties/metaAttributes" ct:_="" ma:_="" ma:contentTypeName="Plaza Document" ma:contentTypeID="0x010100EC3406C202E4497181665C11E646D3A3005B0A76C7990A8A4EA2435284A1C1D764" ma:contentTypeVersion="12" ma:contentTypeDescription="Plaza document base content type" ma:contentTypeScope="" ma:versionID="bace22dc08096b3d89202b86fd63b8bd">
  <xsd:schema xmlns:xsd="http://www.w3.org/2001/XMLSchema" xmlns:xs="http://www.w3.org/2001/XMLSchema" xmlns:p="http://schemas.microsoft.com/office/2006/metadata/properties" xmlns:ns2="03d264b3-6678-4184-8ce6-937aabf157c3" targetNamespace="http://schemas.microsoft.com/office/2006/metadata/properties" ma:root="true" ma:fieldsID="601ca1b6a1d6634120a06ee43ba21bed" ns2:_="">
    <xsd:import namespace="03d264b3-6678-4184-8ce6-937aabf157c3"/>
    <xsd:element name="properties">
      <xsd:complexType>
        <xsd:sequence>
          <xsd:element name="documentManagement">
            <xsd:complexType>
              <xsd:all>
                <xsd:element ref="ns2:cb978c0ac62045eba5090ce2ec6b982e"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264b3-6678-4184-8ce6-937aabf157c3" elementFormDefault="qualified">
    <xsd:import namespace="http://schemas.microsoft.com/office/2006/documentManagement/types"/>
    <xsd:import namespace="http://schemas.microsoft.com/office/infopath/2007/PartnerControls"/>
    <xsd:element name="cb978c0ac62045eba5090ce2ec6b982e" ma:index="8" nillable="true" ma:taxonomy="true" ma:internalName="cb978c0ac62045eba5090ce2ec6b982e" ma:taxonomyFieldName="PZFileplanreference" ma:displayName="File Plan Reference" ma:readOnly="false" ma:default="" ma:fieldId="{cb978c0a-c620-45eb-a509-0ce2ec6b982e}" ma:sspId="2cecac4d-2ae6-4b11-90e2-d65a676b88c1" ma:termSetId="81cf162c-788c-4cf4-84a1-1df2b6eb513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ee4a487-6772-445e-8265-a7b4125b46c6}" ma:internalName="TaxCatchAll" ma:showField="CatchAllData" ma:web="6306d03b-dd4b-4313-9c68-17e2af380a6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ee4a487-6772-445e-8265-a7b4125b46c6}" ma:internalName="TaxCatchAllLabel" ma:readOnly="true" ma:showField="CatchAllDataLabel" ma:web="6306d03b-dd4b-4313-9c68-17e2af380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3d264b3-6678-4184-8ce6-937aabf157c3"/>
    <cb978c0ac62045eba5090ce2ec6b982e xmlns="03d264b3-6678-4184-8ce6-937aabf157c3">
      <Terms xmlns="http://schemas.microsoft.com/office/infopath/2007/PartnerControls"/>
    </cb978c0ac62045eba5090ce2ec6b982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9D2504-2952-4E66-BEF7-AF8F9A6E8D6B}">
  <ds:schemaRefs>
    <ds:schemaRef ds:uri="Microsoft.SharePoint.Taxonomy.ContentTypeSync"/>
  </ds:schemaRefs>
</ds:datastoreItem>
</file>

<file path=customXml/itemProps2.xml><?xml version="1.0" encoding="utf-8"?>
<ds:datastoreItem xmlns:ds="http://schemas.openxmlformats.org/officeDocument/2006/customXml" ds:itemID="{AE987DCD-1A88-4101-BDAF-90E408016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264b3-6678-4184-8ce6-937aabf157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4A4AA4-C65C-4307-A7FB-D89C896E01EE}">
  <ds:schemaRefs>
    <ds:schemaRef ds:uri="http://schemas.microsoft.com/office/2006/metadata/properties"/>
    <ds:schemaRef ds:uri="http://purl.org/dc/terms/"/>
    <ds:schemaRef ds:uri="03d264b3-6678-4184-8ce6-937aabf157c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9C06EEFB-6069-443D-A965-BF44BCDC98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pptblack</Template>
  <TotalTime>904</TotalTime>
  <Words>4765</Words>
  <Application>Microsoft Office PowerPoint</Application>
  <PresentationFormat>On-screen Show (16:9)</PresentationFormat>
  <Paragraphs>576</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Wingdings</vt:lpstr>
      <vt:lpstr>Wingdings 2</vt:lpstr>
      <vt:lpstr>pptblack</vt:lpstr>
      <vt:lpstr> Safeguarding Children Induction for Adults Working  in Schools </vt:lpstr>
      <vt:lpstr>Aims</vt:lpstr>
      <vt:lpstr>PowerPoint Presentation</vt:lpstr>
      <vt:lpstr> School policies, procedures and Guidance  </vt:lpstr>
      <vt:lpstr>Specific circumstances and contextual safeguarding </vt:lpstr>
      <vt:lpstr>                       Inspection – KCSIE 2019</vt:lpstr>
      <vt:lpstr>PowerPoint Presentation</vt:lpstr>
      <vt:lpstr>Abuse/Neglect is….</vt:lpstr>
      <vt:lpstr>PowerPoint Presentation</vt:lpstr>
      <vt:lpstr>Physical Abuse</vt:lpstr>
      <vt:lpstr>Possible indicators of Physical abuse</vt:lpstr>
      <vt:lpstr>Emotional Abuse</vt:lpstr>
      <vt:lpstr>Possible indicators of Emotional abuse</vt:lpstr>
      <vt:lpstr>Neglect</vt:lpstr>
      <vt:lpstr>Possible indicators of Neglect </vt:lpstr>
      <vt:lpstr>Sexual Abuse </vt:lpstr>
      <vt:lpstr>Possible indicators of Sexual abuse </vt:lpstr>
      <vt:lpstr> </vt:lpstr>
      <vt:lpstr>Safeguarding Role of School Staff</vt:lpstr>
      <vt:lpstr>Talking and Listening to Children</vt:lpstr>
      <vt:lpstr>Recording</vt:lpstr>
      <vt:lpstr>  ‘’ Any one can report child protection concerns’ Child Protection Contact Form   - How to make a child protection contact to Hertfordshire Children’s Services. The form will be located online at www.hertfordshire.gov.uk/childprotection  </vt:lpstr>
      <vt:lpstr>Safe Working Practice </vt:lpstr>
      <vt:lpstr>Updated Guidance</vt:lpstr>
      <vt:lpstr>Updated Guidance</vt:lpstr>
      <vt:lpstr>Updated Guidance</vt:lpstr>
      <vt:lpstr>Updated Guidance</vt:lpstr>
      <vt:lpstr>Safe Working Practice</vt:lpstr>
      <vt:lpstr>Other areas of staff vulnerability</vt:lpstr>
      <vt:lpstr>Abuse of Position of Trust</vt:lpstr>
      <vt:lpstr>Allegations Against Staff/Volunteers</vt:lpstr>
      <vt:lpstr>Concerns regarding safeguarding practice</vt:lpstr>
      <vt:lpstr>Key Principles</vt:lpstr>
      <vt:lpstr>Next Steps…</vt:lpstr>
    </vt:vector>
  </TitlesOfParts>
  <Company>Hertfordshire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HCC Powerpoint Black</dc:title>
  <dc:creator>Trevor Mose</dc:creator>
  <cp:lastModifiedBy>Paula Hayden</cp:lastModifiedBy>
  <cp:revision>67</cp:revision>
  <dcterms:created xsi:type="dcterms:W3CDTF">2016-09-12T15:15:43Z</dcterms:created>
  <dcterms:modified xsi:type="dcterms:W3CDTF">2019-08-12T17:31:54Z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0x010100EC3406C202E4497181665C11E646D3A3005B0A76C7990A8A4EA2435284A1C1D764</vt:lpwstr>
  </property>
  <property fmtid="{D5CDD505-2E9C-101B-9397-08002B2CF9AE}" pid="3" name="PZFileplanreference">
    <vt:lpwstr/>
  </property>
</Properties>
</file>