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7" r:id="rId3"/>
    <p:sldId id="257" r:id="rId4"/>
    <p:sldId id="258" r:id="rId5"/>
    <p:sldId id="259" r:id="rId6"/>
    <p:sldId id="260" r:id="rId7"/>
    <p:sldId id="261" r:id="rId8"/>
    <p:sldId id="262" r:id="rId9"/>
    <p:sldId id="263" r:id="rId10"/>
    <p:sldId id="264" r:id="rId11"/>
    <p:sldId id="265"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66" r:id="rId25"/>
    <p:sldId id="280"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varScale="1">
        <p:scale>
          <a:sx n="88" d="100"/>
          <a:sy n="88" d="100"/>
        </p:scale>
        <p:origin x="403"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4C4237-D594-0310-87BF-A3730196743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9F8F6A25-9F82-8116-5C50-121DD2D0D1A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AB80A372-AA43-4CB3-FE64-AA5435143351}"/>
              </a:ext>
            </a:extLst>
          </p:cNvPr>
          <p:cNvSpPr>
            <a:spLocks noGrp="1"/>
          </p:cNvSpPr>
          <p:nvPr>
            <p:ph type="dt" sz="half" idx="10"/>
          </p:nvPr>
        </p:nvSpPr>
        <p:spPr/>
        <p:txBody>
          <a:bodyPr/>
          <a:lstStyle/>
          <a:p>
            <a:fld id="{2B54BE72-82AF-4B01-8EEF-891C1D868C88}" type="datetimeFigureOut">
              <a:rPr lang="en-GB" smtClean="0"/>
              <a:t>02/11/2022</a:t>
            </a:fld>
            <a:endParaRPr lang="en-GB"/>
          </a:p>
        </p:txBody>
      </p:sp>
      <p:sp>
        <p:nvSpPr>
          <p:cNvPr id="5" name="Footer Placeholder 4">
            <a:extLst>
              <a:ext uri="{FF2B5EF4-FFF2-40B4-BE49-F238E27FC236}">
                <a16:creationId xmlns:a16="http://schemas.microsoft.com/office/drawing/2014/main" id="{8CF7B9FB-2A63-8748-2D81-C16E45BBCFF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9AD8DFB-0D06-DCE1-730B-1F2DE34DEEE3}"/>
              </a:ext>
            </a:extLst>
          </p:cNvPr>
          <p:cNvSpPr>
            <a:spLocks noGrp="1"/>
          </p:cNvSpPr>
          <p:nvPr>
            <p:ph type="sldNum" sz="quarter" idx="12"/>
          </p:nvPr>
        </p:nvSpPr>
        <p:spPr/>
        <p:txBody>
          <a:bodyPr/>
          <a:lstStyle/>
          <a:p>
            <a:fld id="{3EB68CA7-7FB4-41C2-81C6-B4FA43A63334}" type="slidenum">
              <a:rPr lang="en-GB" smtClean="0"/>
              <a:t>‹#›</a:t>
            </a:fld>
            <a:endParaRPr lang="en-GB"/>
          </a:p>
        </p:txBody>
      </p:sp>
    </p:spTree>
    <p:extLst>
      <p:ext uri="{BB962C8B-B14F-4D97-AF65-F5344CB8AC3E}">
        <p14:creationId xmlns:p14="http://schemas.microsoft.com/office/powerpoint/2010/main" val="33265101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EA3438-1BD8-C6C9-40D3-741CE9E60BCB}"/>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010B51B-2B1D-43B0-6930-5A9CAAE3AF6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6A8EDFD-7001-753D-4B77-CB8B9A21AACA}"/>
              </a:ext>
            </a:extLst>
          </p:cNvPr>
          <p:cNvSpPr>
            <a:spLocks noGrp="1"/>
          </p:cNvSpPr>
          <p:nvPr>
            <p:ph type="dt" sz="half" idx="10"/>
          </p:nvPr>
        </p:nvSpPr>
        <p:spPr/>
        <p:txBody>
          <a:bodyPr/>
          <a:lstStyle/>
          <a:p>
            <a:fld id="{2B54BE72-82AF-4B01-8EEF-891C1D868C88}" type="datetimeFigureOut">
              <a:rPr lang="en-GB" smtClean="0"/>
              <a:t>02/11/2022</a:t>
            </a:fld>
            <a:endParaRPr lang="en-GB"/>
          </a:p>
        </p:txBody>
      </p:sp>
      <p:sp>
        <p:nvSpPr>
          <p:cNvPr id="5" name="Footer Placeholder 4">
            <a:extLst>
              <a:ext uri="{FF2B5EF4-FFF2-40B4-BE49-F238E27FC236}">
                <a16:creationId xmlns:a16="http://schemas.microsoft.com/office/drawing/2014/main" id="{2CDAA421-2B41-AF8B-5764-7F8A401881D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91C1D24-FB98-2C06-340D-650802A7D896}"/>
              </a:ext>
            </a:extLst>
          </p:cNvPr>
          <p:cNvSpPr>
            <a:spLocks noGrp="1"/>
          </p:cNvSpPr>
          <p:nvPr>
            <p:ph type="sldNum" sz="quarter" idx="12"/>
          </p:nvPr>
        </p:nvSpPr>
        <p:spPr/>
        <p:txBody>
          <a:bodyPr/>
          <a:lstStyle/>
          <a:p>
            <a:fld id="{3EB68CA7-7FB4-41C2-81C6-B4FA43A63334}" type="slidenum">
              <a:rPr lang="en-GB" smtClean="0"/>
              <a:t>‹#›</a:t>
            </a:fld>
            <a:endParaRPr lang="en-GB"/>
          </a:p>
        </p:txBody>
      </p:sp>
    </p:spTree>
    <p:extLst>
      <p:ext uri="{BB962C8B-B14F-4D97-AF65-F5344CB8AC3E}">
        <p14:creationId xmlns:p14="http://schemas.microsoft.com/office/powerpoint/2010/main" val="34926723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4D227D0-9B78-6E58-DC5B-6AF3828C9CB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0E1A635-6D07-704C-CA62-926B73C95C2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A455BD2-E3F3-CFFE-0DEA-265E375570FB}"/>
              </a:ext>
            </a:extLst>
          </p:cNvPr>
          <p:cNvSpPr>
            <a:spLocks noGrp="1"/>
          </p:cNvSpPr>
          <p:nvPr>
            <p:ph type="dt" sz="half" idx="10"/>
          </p:nvPr>
        </p:nvSpPr>
        <p:spPr/>
        <p:txBody>
          <a:bodyPr/>
          <a:lstStyle/>
          <a:p>
            <a:fld id="{2B54BE72-82AF-4B01-8EEF-891C1D868C88}" type="datetimeFigureOut">
              <a:rPr lang="en-GB" smtClean="0"/>
              <a:t>02/11/2022</a:t>
            </a:fld>
            <a:endParaRPr lang="en-GB"/>
          </a:p>
        </p:txBody>
      </p:sp>
      <p:sp>
        <p:nvSpPr>
          <p:cNvPr id="5" name="Footer Placeholder 4">
            <a:extLst>
              <a:ext uri="{FF2B5EF4-FFF2-40B4-BE49-F238E27FC236}">
                <a16:creationId xmlns:a16="http://schemas.microsoft.com/office/drawing/2014/main" id="{596258F7-273C-365F-6C1A-F288E507A01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1359EEF-E996-B1CE-F35C-5AC6919E5770}"/>
              </a:ext>
            </a:extLst>
          </p:cNvPr>
          <p:cNvSpPr>
            <a:spLocks noGrp="1"/>
          </p:cNvSpPr>
          <p:nvPr>
            <p:ph type="sldNum" sz="quarter" idx="12"/>
          </p:nvPr>
        </p:nvSpPr>
        <p:spPr/>
        <p:txBody>
          <a:bodyPr/>
          <a:lstStyle/>
          <a:p>
            <a:fld id="{3EB68CA7-7FB4-41C2-81C6-B4FA43A63334}" type="slidenum">
              <a:rPr lang="en-GB" smtClean="0"/>
              <a:t>‹#›</a:t>
            </a:fld>
            <a:endParaRPr lang="en-GB"/>
          </a:p>
        </p:txBody>
      </p:sp>
    </p:spTree>
    <p:extLst>
      <p:ext uri="{BB962C8B-B14F-4D97-AF65-F5344CB8AC3E}">
        <p14:creationId xmlns:p14="http://schemas.microsoft.com/office/powerpoint/2010/main" val="4480662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608843-C5B6-3144-6E35-C7960AD63AD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88C73EA-93D4-C84A-5579-CA9239060A5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9B4E421-4C09-FD81-75B3-5CCE1B60D9DE}"/>
              </a:ext>
            </a:extLst>
          </p:cNvPr>
          <p:cNvSpPr>
            <a:spLocks noGrp="1"/>
          </p:cNvSpPr>
          <p:nvPr>
            <p:ph type="dt" sz="half" idx="10"/>
          </p:nvPr>
        </p:nvSpPr>
        <p:spPr/>
        <p:txBody>
          <a:bodyPr/>
          <a:lstStyle/>
          <a:p>
            <a:fld id="{2B54BE72-82AF-4B01-8EEF-891C1D868C88}" type="datetimeFigureOut">
              <a:rPr lang="en-GB" smtClean="0"/>
              <a:t>02/11/2022</a:t>
            </a:fld>
            <a:endParaRPr lang="en-GB"/>
          </a:p>
        </p:txBody>
      </p:sp>
      <p:sp>
        <p:nvSpPr>
          <p:cNvPr id="5" name="Footer Placeholder 4">
            <a:extLst>
              <a:ext uri="{FF2B5EF4-FFF2-40B4-BE49-F238E27FC236}">
                <a16:creationId xmlns:a16="http://schemas.microsoft.com/office/drawing/2014/main" id="{E3085BC7-AA38-53AF-2710-9B54F4AE50B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5A20E9E-FA81-210E-38A4-FD363AD3A6F1}"/>
              </a:ext>
            </a:extLst>
          </p:cNvPr>
          <p:cNvSpPr>
            <a:spLocks noGrp="1"/>
          </p:cNvSpPr>
          <p:nvPr>
            <p:ph type="sldNum" sz="quarter" idx="12"/>
          </p:nvPr>
        </p:nvSpPr>
        <p:spPr/>
        <p:txBody>
          <a:bodyPr/>
          <a:lstStyle/>
          <a:p>
            <a:fld id="{3EB68CA7-7FB4-41C2-81C6-B4FA43A63334}" type="slidenum">
              <a:rPr lang="en-GB" smtClean="0"/>
              <a:t>‹#›</a:t>
            </a:fld>
            <a:endParaRPr lang="en-GB"/>
          </a:p>
        </p:txBody>
      </p:sp>
    </p:spTree>
    <p:extLst>
      <p:ext uri="{BB962C8B-B14F-4D97-AF65-F5344CB8AC3E}">
        <p14:creationId xmlns:p14="http://schemas.microsoft.com/office/powerpoint/2010/main" val="8934995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3A7209-5BF3-D1E6-82C0-BC8105C28E0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15DE6D81-0D88-74CB-9F8A-1FF802B6123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EFDDFAE-93AC-5A9D-8868-A2E9A0544EC6}"/>
              </a:ext>
            </a:extLst>
          </p:cNvPr>
          <p:cNvSpPr>
            <a:spLocks noGrp="1"/>
          </p:cNvSpPr>
          <p:nvPr>
            <p:ph type="dt" sz="half" idx="10"/>
          </p:nvPr>
        </p:nvSpPr>
        <p:spPr/>
        <p:txBody>
          <a:bodyPr/>
          <a:lstStyle/>
          <a:p>
            <a:fld id="{2B54BE72-82AF-4B01-8EEF-891C1D868C88}" type="datetimeFigureOut">
              <a:rPr lang="en-GB" smtClean="0"/>
              <a:t>02/11/2022</a:t>
            </a:fld>
            <a:endParaRPr lang="en-GB"/>
          </a:p>
        </p:txBody>
      </p:sp>
      <p:sp>
        <p:nvSpPr>
          <p:cNvPr id="5" name="Footer Placeholder 4">
            <a:extLst>
              <a:ext uri="{FF2B5EF4-FFF2-40B4-BE49-F238E27FC236}">
                <a16:creationId xmlns:a16="http://schemas.microsoft.com/office/drawing/2014/main" id="{B93D0CAD-057D-3A70-6B43-362A66D4220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562CA76-F814-B873-FD85-53014C553169}"/>
              </a:ext>
            </a:extLst>
          </p:cNvPr>
          <p:cNvSpPr>
            <a:spLocks noGrp="1"/>
          </p:cNvSpPr>
          <p:nvPr>
            <p:ph type="sldNum" sz="quarter" idx="12"/>
          </p:nvPr>
        </p:nvSpPr>
        <p:spPr/>
        <p:txBody>
          <a:bodyPr/>
          <a:lstStyle/>
          <a:p>
            <a:fld id="{3EB68CA7-7FB4-41C2-81C6-B4FA43A63334}" type="slidenum">
              <a:rPr lang="en-GB" smtClean="0"/>
              <a:t>‹#›</a:t>
            </a:fld>
            <a:endParaRPr lang="en-GB"/>
          </a:p>
        </p:txBody>
      </p:sp>
    </p:spTree>
    <p:extLst>
      <p:ext uri="{BB962C8B-B14F-4D97-AF65-F5344CB8AC3E}">
        <p14:creationId xmlns:p14="http://schemas.microsoft.com/office/powerpoint/2010/main" val="33245620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B8AA74-6926-F65F-DABC-D8BDF53EED7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211A9A6-1605-B99E-D29C-24E04AF0EC0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2343B4BA-6852-A82E-F71A-588EFC6EBCB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E457FB38-65D5-6BFF-01E8-B3D304A22063}"/>
              </a:ext>
            </a:extLst>
          </p:cNvPr>
          <p:cNvSpPr>
            <a:spLocks noGrp="1"/>
          </p:cNvSpPr>
          <p:nvPr>
            <p:ph type="dt" sz="half" idx="10"/>
          </p:nvPr>
        </p:nvSpPr>
        <p:spPr/>
        <p:txBody>
          <a:bodyPr/>
          <a:lstStyle/>
          <a:p>
            <a:fld id="{2B54BE72-82AF-4B01-8EEF-891C1D868C88}" type="datetimeFigureOut">
              <a:rPr lang="en-GB" smtClean="0"/>
              <a:t>02/11/2022</a:t>
            </a:fld>
            <a:endParaRPr lang="en-GB"/>
          </a:p>
        </p:txBody>
      </p:sp>
      <p:sp>
        <p:nvSpPr>
          <p:cNvPr id="6" name="Footer Placeholder 5">
            <a:extLst>
              <a:ext uri="{FF2B5EF4-FFF2-40B4-BE49-F238E27FC236}">
                <a16:creationId xmlns:a16="http://schemas.microsoft.com/office/drawing/2014/main" id="{545FC967-17A0-1AB1-141E-FDF08891E05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9A32363-2292-383F-1233-E4967D5C3D55}"/>
              </a:ext>
            </a:extLst>
          </p:cNvPr>
          <p:cNvSpPr>
            <a:spLocks noGrp="1"/>
          </p:cNvSpPr>
          <p:nvPr>
            <p:ph type="sldNum" sz="quarter" idx="12"/>
          </p:nvPr>
        </p:nvSpPr>
        <p:spPr/>
        <p:txBody>
          <a:bodyPr/>
          <a:lstStyle/>
          <a:p>
            <a:fld id="{3EB68CA7-7FB4-41C2-81C6-B4FA43A63334}" type="slidenum">
              <a:rPr lang="en-GB" smtClean="0"/>
              <a:t>‹#›</a:t>
            </a:fld>
            <a:endParaRPr lang="en-GB"/>
          </a:p>
        </p:txBody>
      </p:sp>
    </p:spTree>
    <p:extLst>
      <p:ext uri="{BB962C8B-B14F-4D97-AF65-F5344CB8AC3E}">
        <p14:creationId xmlns:p14="http://schemas.microsoft.com/office/powerpoint/2010/main" val="38520998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7088F8-4FEE-F64A-59C6-3067FA42DF23}"/>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3F63FC8-0FA8-37D7-C25F-A120CA73032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5852DC6-E7FD-FD23-2D5A-B4B1BB48B29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8996B092-3DD6-08FB-84C6-EEA4DC3DE92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1BD0B5A-0505-D564-D991-F1483124B34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2047F6EE-59C9-42CC-8E34-BA00FDAA71A9}"/>
              </a:ext>
            </a:extLst>
          </p:cNvPr>
          <p:cNvSpPr>
            <a:spLocks noGrp="1"/>
          </p:cNvSpPr>
          <p:nvPr>
            <p:ph type="dt" sz="half" idx="10"/>
          </p:nvPr>
        </p:nvSpPr>
        <p:spPr/>
        <p:txBody>
          <a:bodyPr/>
          <a:lstStyle/>
          <a:p>
            <a:fld id="{2B54BE72-82AF-4B01-8EEF-891C1D868C88}" type="datetimeFigureOut">
              <a:rPr lang="en-GB" smtClean="0"/>
              <a:t>02/11/2022</a:t>
            </a:fld>
            <a:endParaRPr lang="en-GB"/>
          </a:p>
        </p:txBody>
      </p:sp>
      <p:sp>
        <p:nvSpPr>
          <p:cNvPr id="8" name="Footer Placeholder 7">
            <a:extLst>
              <a:ext uri="{FF2B5EF4-FFF2-40B4-BE49-F238E27FC236}">
                <a16:creationId xmlns:a16="http://schemas.microsoft.com/office/drawing/2014/main" id="{B3A101A0-59DF-24B5-156F-DA3CAB7D2063}"/>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EBECC5C4-FF61-2B4A-138C-21CAA5E46816}"/>
              </a:ext>
            </a:extLst>
          </p:cNvPr>
          <p:cNvSpPr>
            <a:spLocks noGrp="1"/>
          </p:cNvSpPr>
          <p:nvPr>
            <p:ph type="sldNum" sz="quarter" idx="12"/>
          </p:nvPr>
        </p:nvSpPr>
        <p:spPr/>
        <p:txBody>
          <a:bodyPr/>
          <a:lstStyle/>
          <a:p>
            <a:fld id="{3EB68CA7-7FB4-41C2-81C6-B4FA43A63334}" type="slidenum">
              <a:rPr lang="en-GB" smtClean="0"/>
              <a:t>‹#›</a:t>
            </a:fld>
            <a:endParaRPr lang="en-GB"/>
          </a:p>
        </p:txBody>
      </p:sp>
    </p:spTree>
    <p:extLst>
      <p:ext uri="{BB962C8B-B14F-4D97-AF65-F5344CB8AC3E}">
        <p14:creationId xmlns:p14="http://schemas.microsoft.com/office/powerpoint/2010/main" val="33957405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B8D7AE-2A73-8C04-F604-B4B3EB0ECEC5}"/>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9A31E259-B657-70D8-2C16-E322634822FA}"/>
              </a:ext>
            </a:extLst>
          </p:cNvPr>
          <p:cNvSpPr>
            <a:spLocks noGrp="1"/>
          </p:cNvSpPr>
          <p:nvPr>
            <p:ph type="dt" sz="half" idx="10"/>
          </p:nvPr>
        </p:nvSpPr>
        <p:spPr/>
        <p:txBody>
          <a:bodyPr/>
          <a:lstStyle/>
          <a:p>
            <a:fld id="{2B54BE72-82AF-4B01-8EEF-891C1D868C88}" type="datetimeFigureOut">
              <a:rPr lang="en-GB" smtClean="0"/>
              <a:t>02/11/2022</a:t>
            </a:fld>
            <a:endParaRPr lang="en-GB"/>
          </a:p>
        </p:txBody>
      </p:sp>
      <p:sp>
        <p:nvSpPr>
          <p:cNvPr id="4" name="Footer Placeholder 3">
            <a:extLst>
              <a:ext uri="{FF2B5EF4-FFF2-40B4-BE49-F238E27FC236}">
                <a16:creationId xmlns:a16="http://schemas.microsoft.com/office/drawing/2014/main" id="{E9B7A74B-58DA-3547-03D9-173DF47F1867}"/>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9B470007-E029-F5D2-6611-CF9A7562F5F0}"/>
              </a:ext>
            </a:extLst>
          </p:cNvPr>
          <p:cNvSpPr>
            <a:spLocks noGrp="1"/>
          </p:cNvSpPr>
          <p:nvPr>
            <p:ph type="sldNum" sz="quarter" idx="12"/>
          </p:nvPr>
        </p:nvSpPr>
        <p:spPr/>
        <p:txBody>
          <a:bodyPr/>
          <a:lstStyle/>
          <a:p>
            <a:fld id="{3EB68CA7-7FB4-41C2-81C6-B4FA43A63334}" type="slidenum">
              <a:rPr lang="en-GB" smtClean="0"/>
              <a:t>‹#›</a:t>
            </a:fld>
            <a:endParaRPr lang="en-GB"/>
          </a:p>
        </p:txBody>
      </p:sp>
    </p:spTree>
    <p:extLst>
      <p:ext uri="{BB962C8B-B14F-4D97-AF65-F5344CB8AC3E}">
        <p14:creationId xmlns:p14="http://schemas.microsoft.com/office/powerpoint/2010/main" val="21990374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651E74A-68B5-5A86-134E-2F88115CD9BC}"/>
              </a:ext>
            </a:extLst>
          </p:cNvPr>
          <p:cNvSpPr>
            <a:spLocks noGrp="1"/>
          </p:cNvSpPr>
          <p:nvPr>
            <p:ph type="dt" sz="half" idx="10"/>
          </p:nvPr>
        </p:nvSpPr>
        <p:spPr/>
        <p:txBody>
          <a:bodyPr/>
          <a:lstStyle/>
          <a:p>
            <a:fld id="{2B54BE72-82AF-4B01-8EEF-891C1D868C88}" type="datetimeFigureOut">
              <a:rPr lang="en-GB" smtClean="0"/>
              <a:t>02/11/2022</a:t>
            </a:fld>
            <a:endParaRPr lang="en-GB"/>
          </a:p>
        </p:txBody>
      </p:sp>
      <p:sp>
        <p:nvSpPr>
          <p:cNvPr id="3" name="Footer Placeholder 2">
            <a:extLst>
              <a:ext uri="{FF2B5EF4-FFF2-40B4-BE49-F238E27FC236}">
                <a16:creationId xmlns:a16="http://schemas.microsoft.com/office/drawing/2014/main" id="{B0DD60E9-A8AE-F7F8-206D-F47610F83062}"/>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3AF0FB80-49C0-B8E4-8A5E-6D88DBA9A10F}"/>
              </a:ext>
            </a:extLst>
          </p:cNvPr>
          <p:cNvSpPr>
            <a:spLocks noGrp="1"/>
          </p:cNvSpPr>
          <p:nvPr>
            <p:ph type="sldNum" sz="quarter" idx="12"/>
          </p:nvPr>
        </p:nvSpPr>
        <p:spPr/>
        <p:txBody>
          <a:bodyPr/>
          <a:lstStyle/>
          <a:p>
            <a:fld id="{3EB68CA7-7FB4-41C2-81C6-B4FA43A63334}" type="slidenum">
              <a:rPr lang="en-GB" smtClean="0"/>
              <a:t>‹#›</a:t>
            </a:fld>
            <a:endParaRPr lang="en-GB"/>
          </a:p>
        </p:txBody>
      </p:sp>
    </p:spTree>
    <p:extLst>
      <p:ext uri="{BB962C8B-B14F-4D97-AF65-F5344CB8AC3E}">
        <p14:creationId xmlns:p14="http://schemas.microsoft.com/office/powerpoint/2010/main" val="10325497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D92C63-1302-0067-8367-FF2321E7F40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3D197F86-17AB-C11E-5866-BB8B1DD6E81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EBBD225C-F1A8-F566-7523-3CB3C98EE7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4B3847D-DB54-6E21-4150-29683B69858C}"/>
              </a:ext>
            </a:extLst>
          </p:cNvPr>
          <p:cNvSpPr>
            <a:spLocks noGrp="1"/>
          </p:cNvSpPr>
          <p:nvPr>
            <p:ph type="dt" sz="half" idx="10"/>
          </p:nvPr>
        </p:nvSpPr>
        <p:spPr/>
        <p:txBody>
          <a:bodyPr/>
          <a:lstStyle/>
          <a:p>
            <a:fld id="{2B54BE72-82AF-4B01-8EEF-891C1D868C88}" type="datetimeFigureOut">
              <a:rPr lang="en-GB" smtClean="0"/>
              <a:t>02/11/2022</a:t>
            </a:fld>
            <a:endParaRPr lang="en-GB"/>
          </a:p>
        </p:txBody>
      </p:sp>
      <p:sp>
        <p:nvSpPr>
          <p:cNvPr id="6" name="Footer Placeholder 5">
            <a:extLst>
              <a:ext uri="{FF2B5EF4-FFF2-40B4-BE49-F238E27FC236}">
                <a16:creationId xmlns:a16="http://schemas.microsoft.com/office/drawing/2014/main" id="{B30B106F-92AA-225F-C7E1-2DBEC185BCB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CA6DA8F-FCF1-57BF-188E-350C30A40F00}"/>
              </a:ext>
            </a:extLst>
          </p:cNvPr>
          <p:cNvSpPr>
            <a:spLocks noGrp="1"/>
          </p:cNvSpPr>
          <p:nvPr>
            <p:ph type="sldNum" sz="quarter" idx="12"/>
          </p:nvPr>
        </p:nvSpPr>
        <p:spPr/>
        <p:txBody>
          <a:bodyPr/>
          <a:lstStyle/>
          <a:p>
            <a:fld id="{3EB68CA7-7FB4-41C2-81C6-B4FA43A63334}" type="slidenum">
              <a:rPr lang="en-GB" smtClean="0"/>
              <a:t>‹#›</a:t>
            </a:fld>
            <a:endParaRPr lang="en-GB"/>
          </a:p>
        </p:txBody>
      </p:sp>
    </p:spTree>
    <p:extLst>
      <p:ext uri="{BB962C8B-B14F-4D97-AF65-F5344CB8AC3E}">
        <p14:creationId xmlns:p14="http://schemas.microsoft.com/office/powerpoint/2010/main" val="36356096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CEF358-94DF-0C6C-8A5E-6B927F228CD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DB0B2AC6-A915-77EE-9146-37CA206DF0F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C1573C1A-E5B3-4273-7810-B3169EBD65B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847A622-195B-3634-370D-C8D65CFD5712}"/>
              </a:ext>
            </a:extLst>
          </p:cNvPr>
          <p:cNvSpPr>
            <a:spLocks noGrp="1"/>
          </p:cNvSpPr>
          <p:nvPr>
            <p:ph type="dt" sz="half" idx="10"/>
          </p:nvPr>
        </p:nvSpPr>
        <p:spPr/>
        <p:txBody>
          <a:bodyPr/>
          <a:lstStyle/>
          <a:p>
            <a:fld id="{2B54BE72-82AF-4B01-8EEF-891C1D868C88}" type="datetimeFigureOut">
              <a:rPr lang="en-GB" smtClean="0"/>
              <a:t>02/11/2022</a:t>
            </a:fld>
            <a:endParaRPr lang="en-GB"/>
          </a:p>
        </p:txBody>
      </p:sp>
      <p:sp>
        <p:nvSpPr>
          <p:cNvPr id="6" name="Footer Placeholder 5">
            <a:extLst>
              <a:ext uri="{FF2B5EF4-FFF2-40B4-BE49-F238E27FC236}">
                <a16:creationId xmlns:a16="http://schemas.microsoft.com/office/drawing/2014/main" id="{F572A553-83D5-19F9-062B-538854B83C5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AB73EC0-E7DD-885D-5600-65084B43677E}"/>
              </a:ext>
            </a:extLst>
          </p:cNvPr>
          <p:cNvSpPr>
            <a:spLocks noGrp="1"/>
          </p:cNvSpPr>
          <p:nvPr>
            <p:ph type="sldNum" sz="quarter" idx="12"/>
          </p:nvPr>
        </p:nvSpPr>
        <p:spPr/>
        <p:txBody>
          <a:bodyPr/>
          <a:lstStyle/>
          <a:p>
            <a:fld id="{3EB68CA7-7FB4-41C2-81C6-B4FA43A63334}" type="slidenum">
              <a:rPr lang="en-GB" smtClean="0"/>
              <a:t>‹#›</a:t>
            </a:fld>
            <a:endParaRPr lang="en-GB"/>
          </a:p>
        </p:txBody>
      </p:sp>
    </p:spTree>
    <p:extLst>
      <p:ext uri="{BB962C8B-B14F-4D97-AF65-F5344CB8AC3E}">
        <p14:creationId xmlns:p14="http://schemas.microsoft.com/office/powerpoint/2010/main" val="1789343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84000">
              <a:schemeClr val="bg1">
                <a:lumMod val="95000"/>
              </a:schemeClr>
            </a:gs>
            <a:gs pos="96000">
              <a:schemeClr val="bg2"/>
            </a:gs>
            <a:gs pos="99000">
              <a:schemeClr val="bg2">
                <a:lumMod val="75000"/>
              </a:schemeClr>
            </a:gs>
            <a:gs pos="100000">
              <a:schemeClr val="bg2">
                <a:lumMod val="75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FDA38DC-C13E-9494-D39D-69F7CB4C867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F9A83CF-AE59-32DA-FCA4-509BA7EF2E4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A1AB894-F669-69C4-43F7-2FB97477182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54BE72-82AF-4B01-8EEF-891C1D868C88}" type="datetimeFigureOut">
              <a:rPr lang="en-GB" smtClean="0"/>
              <a:t>02/11/2022</a:t>
            </a:fld>
            <a:endParaRPr lang="en-GB"/>
          </a:p>
        </p:txBody>
      </p:sp>
      <p:sp>
        <p:nvSpPr>
          <p:cNvPr id="5" name="Footer Placeholder 4">
            <a:extLst>
              <a:ext uri="{FF2B5EF4-FFF2-40B4-BE49-F238E27FC236}">
                <a16:creationId xmlns:a16="http://schemas.microsoft.com/office/drawing/2014/main" id="{96702434-EA0A-3B05-8FC6-61BCF4AFCAB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4855D86F-8BF1-0492-0BD5-45D8A032318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B68CA7-7FB4-41C2-81C6-B4FA43A63334}" type="slidenum">
              <a:rPr lang="en-GB" smtClean="0"/>
              <a:t>‹#›</a:t>
            </a:fld>
            <a:endParaRPr lang="en-GB"/>
          </a:p>
        </p:txBody>
      </p:sp>
    </p:spTree>
    <p:extLst>
      <p:ext uri="{BB962C8B-B14F-4D97-AF65-F5344CB8AC3E}">
        <p14:creationId xmlns:p14="http://schemas.microsoft.com/office/powerpoint/2010/main" val="36835315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7.xml"/><Relationship Id="rId1" Type="http://schemas.openxmlformats.org/officeDocument/2006/relationships/video" Target="https://www.youtube.com/embed/cwTqbkkAZ2A?feature=oembed" TargetMode="External"/><Relationship Id="rId5" Type="http://schemas.openxmlformats.org/officeDocument/2006/relationships/image" Target="../media/image13.jpe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5.jpeg"/><Relationship Id="rId5" Type="http://schemas.openxmlformats.org/officeDocument/2006/relationships/image" Target="../media/image14.jpeg"/><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s://www.bbc.co.uk/programmes/p0113x4q" TargetMode="External"/><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27.png"/><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10.png"/><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jpeg"/><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8.png"/><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7.xml"/><Relationship Id="rId1" Type="http://schemas.openxmlformats.org/officeDocument/2006/relationships/video" Target="https://www.youtube.com/embed/xCL1x7wHQLY?feature=oembed" TargetMode="Externa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383B81-8049-FB25-221E-52B07155950E}"/>
              </a:ext>
            </a:extLst>
          </p:cNvPr>
          <p:cNvSpPr>
            <a:spLocks noGrp="1"/>
          </p:cNvSpPr>
          <p:nvPr>
            <p:ph type="ctrTitle"/>
          </p:nvPr>
        </p:nvSpPr>
        <p:spPr>
          <a:xfrm>
            <a:off x="993059" y="3914724"/>
            <a:ext cx="9832258" cy="2387600"/>
          </a:xfrm>
        </p:spPr>
        <p:txBody>
          <a:bodyPr>
            <a:normAutofit fontScale="90000"/>
          </a:bodyPr>
          <a:lstStyle/>
          <a:p>
            <a:r>
              <a:rPr lang="en-GB" dirty="0" smtClean="0">
                <a:latin typeface="Comic Sans MS" panose="030F0702030302020204" pitchFamily="66" charset="0"/>
              </a:rPr>
              <a:t>How does believing Jesus is their saviour inspire Christians to save and serve others? </a:t>
            </a:r>
            <a:endParaRPr lang="en-GB" dirty="0">
              <a:latin typeface="Comic Sans MS" panose="030F0702030302020204" pitchFamily="66" charset="0"/>
            </a:endParaRPr>
          </a:p>
        </p:txBody>
      </p:sp>
      <p:pic>
        <p:nvPicPr>
          <p:cNvPr id="5" name="Picture 4">
            <a:extLst>
              <a:ext uri="{FF2B5EF4-FFF2-40B4-BE49-F238E27FC236}">
                <a16:creationId xmlns:a16="http://schemas.microsoft.com/office/drawing/2014/main" id="{6606F6DD-AF19-729E-99E2-957B45E3F271}"/>
              </a:ext>
            </a:extLst>
          </p:cNvPr>
          <p:cNvPicPr>
            <a:picLocks noChangeAspect="1"/>
          </p:cNvPicPr>
          <p:nvPr/>
        </p:nvPicPr>
        <p:blipFill rotWithShape="1">
          <a:blip r:embed="rId2"/>
          <a:srcRect l="-779" t="-182" r="11" b="181"/>
          <a:stretch/>
        </p:blipFill>
        <p:spPr>
          <a:xfrm>
            <a:off x="8712387" y="0"/>
            <a:ext cx="3479613" cy="3081184"/>
          </a:xfrm>
          <a:prstGeom prst="rect">
            <a:avLst/>
          </a:prstGeom>
          <a:effectLst>
            <a:softEdge rad="317500"/>
          </a:effectLst>
        </p:spPr>
      </p:pic>
      <p:sp>
        <p:nvSpPr>
          <p:cNvPr id="7" name="TextBox 6">
            <a:extLst>
              <a:ext uri="{FF2B5EF4-FFF2-40B4-BE49-F238E27FC236}">
                <a16:creationId xmlns:a16="http://schemas.microsoft.com/office/drawing/2014/main" id="{F8F25BD0-76DB-6AAC-5B3B-61A353C2B391}"/>
              </a:ext>
            </a:extLst>
          </p:cNvPr>
          <p:cNvSpPr txBox="1"/>
          <p:nvPr/>
        </p:nvSpPr>
        <p:spPr>
          <a:xfrm>
            <a:off x="8927691" y="1355926"/>
            <a:ext cx="2881856" cy="369332"/>
          </a:xfrm>
          <a:prstGeom prst="rect">
            <a:avLst/>
          </a:prstGeom>
          <a:gradFill>
            <a:gsLst>
              <a:gs pos="84000">
                <a:schemeClr val="bg1">
                  <a:alpha val="75000"/>
                  <a:lumMod val="89000"/>
                  <a:lumOff val="11000"/>
                </a:schemeClr>
              </a:gs>
              <a:gs pos="96000">
                <a:schemeClr val="bg2"/>
              </a:gs>
              <a:gs pos="99000">
                <a:schemeClr val="bg2">
                  <a:lumMod val="75000"/>
                </a:schemeClr>
              </a:gs>
              <a:gs pos="100000">
                <a:schemeClr val="bg2">
                  <a:lumMod val="75000"/>
                </a:schemeClr>
              </a:gs>
            </a:gsLst>
            <a:lin ang="5400000" scaled="1"/>
          </a:gradFill>
          <a:ln>
            <a:noFill/>
          </a:ln>
        </p:spPr>
        <p:txBody>
          <a:bodyPr wrap="square">
            <a:spAutoFit/>
          </a:bodyPr>
          <a:lstStyle/>
          <a:p>
            <a:r>
              <a:rPr lang="en-GB" dirty="0">
                <a:latin typeface="Comic Sans MS" panose="030F0702030302020204" pitchFamily="66" charset="0"/>
              </a:rPr>
              <a:t>The EMMANUEL Project</a:t>
            </a:r>
          </a:p>
        </p:txBody>
      </p:sp>
    </p:spTree>
    <p:extLst>
      <p:ext uri="{BB962C8B-B14F-4D97-AF65-F5344CB8AC3E}">
        <p14:creationId xmlns:p14="http://schemas.microsoft.com/office/powerpoint/2010/main" val="6019208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47F6DA8-9053-B0E0-CC79-C72979C9B905}"/>
              </a:ext>
            </a:extLst>
          </p:cNvPr>
          <p:cNvPicPr>
            <a:picLocks noChangeAspect="1"/>
          </p:cNvPicPr>
          <p:nvPr/>
        </p:nvPicPr>
        <p:blipFill rotWithShape="1">
          <a:blip r:embed="rId3"/>
          <a:srcRect l="-779" t="-182" r="11" b="181"/>
          <a:stretch/>
        </p:blipFill>
        <p:spPr>
          <a:xfrm>
            <a:off x="9232490" y="0"/>
            <a:ext cx="2959510" cy="2620635"/>
          </a:xfrm>
          <a:prstGeom prst="rect">
            <a:avLst/>
          </a:prstGeom>
          <a:effectLst>
            <a:softEdge rad="317500"/>
          </a:effectLst>
        </p:spPr>
      </p:pic>
      <p:sp>
        <p:nvSpPr>
          <p:cNvPr id="3" name="TextBox 2">
            <a:extLst>
              <a:ext uri="{FF2B5EF4-FFF2-40B4-BE49-F238E27FC236}">
                <a16:creationId xmlns:a16="http://schemas.microsoft.com/office/drawing/2014/main" id="{2AF72BE9-3A6F-5789-D657-C5683ADB2F21}"/>
              </a:ext>
            </a:extLst>
          </p:cNvPr>
          <p:cNvSpPr txBox="1"/>
          <p:nvPr/>
        </p:nvSpPr>
        <p:spPr>
          <a:xfrm>
            <a:off x="9232491" y="1125651"/>
            <a:ext cx="2880852" cy="369332"/>
          </a:xfrm>
          <a:prstGeom prst="rect">
            <a:avLst/>
          </a:prstGeom>
          <a:gradFill flip="none" rotWithShape="1">
            <a:gsLst>
              <a:gs pos="84000">
                <a:schemeClr val="bg1">
                  <a:alpha val="52000"/>
                  <a:lumMod val="89000"/>
                  <a:lumOff val="11000"/>
                </a:schemeClr>
              </a:gs>
              <a:gs pos="96000">
                <a:schemeClr val="bg2"/>
              </a:gs>
              <a:gs pos="99000">
                <a:schemeClr val="bg2">
                  <a:lumMod val="75000"/>
                </a:schemeClr>
              </a:gs>
              <a:gs pos="100000">
                <a:schemeClr val="bg2">
                  <a:lumMod val="75000"/>
                </a:schemeClr>
              </a:gs>
            </a:gsLst>
            <a:lin ang="5400000" scaled="1"/>
            <a:tileRect/>
          </a:gradFill>
        </p:spPr>
        <p:txBody>
          <a:bodyPr wrap="square">
            <a:spAutoFit/>
          </a:bodyPr>
          <a:lstStyle/>
          <a:p>
            <a:r>
              <a:rPr lang="en-GB" dirty="0">
                <a:latin typeface="Comic Sans MS" panose="030F0702030302020204" pitchFamily="66" charset="0"/>
              </a:rPr>
              <a:t>The EMMANUEL Project</a:t>
            </a:r>
          </a:p>
        </p:txBody>
      </p:sp>
      <p:sp>
        <p:nvSpPr>
          <p:cNvPr id="4" name="Rectangle: Rounded Corners 3">
            <a:extLst>
              <a:ext uri="{FF2B5EF4-FFF2-40B4-BE49-F238E27FC236}">
                <a16:creationId xmlns:a16="http://schemas.microsoft.com/office/drawing/2014/main" id="{6987764A-CD40-3610-400B-F15D79F096D1}"/>
              </a:ext>
            </a:extLst>
          </p:cNvPr>
          <p:cNvSpPr/>
          <p:nvPr/>
        </p:nvSpPr>
        <p:spPr>
          <a:xfrm>
            <a:off x="285136" y="235974"/>
            <a:ext cx="2418307" cy="703377"/>
          </a:xfrm>
          <a:prstGeom prst="round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6" name="Picture 5">
            <a:extLst>
              <a:ext uri="{FF2B5EF4-FFF2-40B4-BE49-F238E27FC236}">
                <a16:creationId xmlns:a16="http://schemas.microsoft.com/office/drawing/2014/main" id="{D44C4084-B2E6-9E9A-88BA-AF666954F8F9}"/>
              </a:ext>
            </a:extLst>
          </p:cNvPr>
          <p:cNvPicPr>
            <a:picLocks noChangeAspect="1"/>
          </p:cNvPicPr>
          <p:nvPr/>
        </p:nvPicPr>
        <p:blipFill>
          <a:blip r:embed="rId4"/>
          <a:stretch>
            <a:fillRect/>
          </a:stretch>
        </p:blipFill>
        <p:spPr>
          <a:xfrm>
            <a:off x="8579995" y="3976438"/>
            <a:ext cx="1838325" cy="2276475"/>
          </a:xfrm>
          <a:prstGeom prst="rect">
            <a:avLst/>
          </a:prstGeom>
        </p:spPr>
      </p:pic>
      <p:pic>
        <p:nvPicPr>
          <p:cNvPr id="7" name="Online Media 6" title="Jesus Is My Superhero - Hillsong Kids (Lyrics Video)">
            <a:hlinkClick r:id="" action="ppaction://media"/>
            <a:extLst>
              <a:ext uri="{FF2B5EF4-FFF2-40B4-BE49-F238E27FC236}">
                <a16:creationId xmlns:a16="http://schemas.microsoft.com/office/drawing/2014/main" id="{22C99AFB-2075-B84B-E053-C4D44AC30981}"/>
              </a:ext>
            </a:extLst>
          </p:cNvPr>
          <p:cNvPicPr>
            <a:picLocks noRot="1" noChangeAspect="1"/>
          </p:cNvPicPr>
          <p:nvPr>
            <a:videoFile r:link="rId1"/>
          </p:nvPr>
        </p:nvPicPr>
        <p:blipFill>
          <a:blip r:embed="rId5"/>
          <a:stretch>
            <a:fillRect/>
          </a:stretch>
        </p:blipFill>
        <p:spPr>
          <a:xfrm>
            <a:off x="239988" y="1781147"/>
            <a:ext cx="7914629" cy="4471766"/>
          </a:xfrm>
          <a:prstGeom prst="rect">
            <a:avLst/>
          </a:prstGeom>
        </p:spPr>
      </p:pic>
      <p:sp>
        <p:nvSpPr>
          <p:cNvPr id="5" name="TextBox 4">
            <a:extLst>
              <a:ext uri="{FF2B5EF4-FFF2-40B4-BE49-F238E27FC236}">
                <a16:creationId xmlns:a16="http://schemas.microsoft.com/office/drawing/2014/main" id="{2217FB73-9B15-21D2-E939-72A13E41322B}"/>
              </a:ext>
            </a:extLst>
          </p:cNvPr>
          <p:cNvSpPr txBox="1"/>
          <p:nvPr/>
        </p:nvSpPr>
        <p:spPr>
          <a:xfrm>
            <a:off x="589209" y="229098"/>
            <a:ext cx="2638465" cy="646331"/>
          </a:xfrm>
          <a:prstGeom prst="rect">
            <a:avLst/>
          </a:prstGeom>
          <a:noFill/>
        </p:spPr>
        <p:txBody>
          <a:bodyPr wrap="square" rtlCol="0">
            <a:spAutoFit/>
          </a:bodyPr>
          <a:lstStyle/>
          <a:p>
            <a:r>
              <a:rPr lang="en-GB" sz="3600" dirty="0">
                <a:latin typeface="Comic Sans MS" panose="030F0702030302020204" pitchFamily="66" charset="0"/>
              </a:rPr>
              <a:t>Enquire</a:t>
            </a:r>
          </a:p>
        </p:txBody>
      </p:sp>
    </p:spTree>
    <p:extLst>
      <p:ext uri="{BB962C8B-B14F-4D97-AF65-F5344CB8AC3E}">
        <p14:creationId xmlns:p14="http://schemas.microsoft.com/office/powerpoint/2010/main" val="494733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0545FD9-34F0-023B-921D-596161B4648A}"/>
              </a:ext>
            </a:extLst>
          </p:cNvPr>
          <p:cNvPicPr>
            <a:picLocks noChangeAspect="1"/>
          </p:cNvPicPr>
          <p:nvPr/>
        </p:nvPicPr>
        <p:blipFill rotWithShape="1">
          <a:blip r:embed="rId2"/>
          <a:srcRect l="-779" t="-182" r="11" b="181"/>
          <a:stretch/>
        </p:blipFill>
        <p:spPr>
          <a:xfrm>
            <a:off x="9232490" y="0"/>
            <a:ext cx="2959510" cy="2620635"/>
          </a:xfrm>
          <a:prstGeom prst="rect">
            <a:avLst/>
          </a:prstGeom>
          <a:effectLst>
            <a:softEdge rad="317500"/>
          </a:effectLst>
        </p:spPr>
      </p:pic>
      <p:sp>
        <p:nvSpPr>
          <p:cNvPr id="3" name="TextBox 2">
            <a:extLst>
              <a:ext uri="{FF2B5EF4-FFF2-40B4-BE49-F238E27FC236}">
                <a16:creationId xmlns:a16="http://schemas.microsoft.com/office/drawing/2014/main" id="{8B66172B-6F77-A445-71C5-A5D165FB605C}"/>
              </a:ext>
            </a:extLst>
          </p:cNvPr>
          <p:cNvSpPr txBox="1"/>
          <p:nvPr/>
        </p:nvSpPr>
        <p:spPr>
          <a:xfrm>
            <a:off x="9232491" y="1125651"/>
            <a:ext cx="2880852" cy="369332"/>
          </a:xfrm>
          <a:prstGeom prst="rect">
            <a:avLst/>
          </a:prstGeom>
          <a:gradFill flip="none" rotWithShape="1">
            <a:gsLst>
              <a:gs pos="84000">
                <a:schemeClr val="bg1">
                  <a:alpha val="52000"/>
                  <a:lumMod val="89000"/>
                  <a:lumOff val="11000"/>
                </a:schemeClr>
              </a:gs>
              <a:gs pos="96000">
                <a:schemeClr val="bg2"/>
              </a:gs>
              <a:gs pos="99000">
                <a:schemeClr val="bg2">
                  <a:lumMod val="75000"/>
                </a:schemeClr>
              </a:gs>
              <a:gs pos="100000">
                <a:schemeClr val="bg2">
                  <a:lumMod val="75000"/>
                </a:schemeClr>
              </a:gs>
            </a:gsLst>
            <a:lin ang="5400000" scaled="1"/>
            <a:tileRect/>
          </a:gradFill>
        </p:spPr>
        <p:txBody>
          <a:bodyPr wrap="square">
            <a:spAutoFit/>
          </a:bodyPr>
          <a:lstStyle/>
          <a:p>
            <a:r>
              <a:rPr lang="en-GB" dirty="0">
                <a:latin typeface="Comic Sans MS" panose="030F0702030302020204" pitchFamily="66" charset="0"/>
              </a:rPr>
              <a:t>The EMMANUEL Project</a:t>
            </a:r>
          </a:p>
        </p:txBody>
      </p:sp>
      <p:sp>
        <p:nvSpPr>
          <p:cNvPr id="4" name="Rectangle: Rounded Corners 3">
            <a:extLst>
              <a:ext uri="{FF2B5EF4-FFF2-40B4-BE49-F238E27FC236}">
                <a16:creationId xmlns:a16="http://schemas.microsoft.com/office/drawing/2014/main" id="{76A35330-A2AD-17E4-39A7-537B7458A3ED}"/>
              </a:ext>
            </a:extLst>
          </p:cNvPr>
          <p:cNvSpPr/>
          <p:nvPr/>
        </p:nvSpPr>
        <p:spPr>
          <a:xfrm>
            <a:off x="285136" y="235974"/>
            <a:ext cx="2418307" cy="703377"/>
          </a:xfrm>
          <a:prstGeom prst="round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6" name="Picture 5">
            <a:extLst>
              <a:ext uri="{FF2B5EF4-FFF2-40B4-BE49-F238E27FC236}">
                <a16:creationId xmlns:a16="http://schemas.microsoft.com/office/drawing/2014/main" id="{0E2779C7-566D-B74C-6203-0D342E15D5B6}"/>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2203" b="96476" l="9483" r="88793"/>
                    </a14:imgEffect>
                  </a14:imgLayer>
                </a14:imgProps>
              </a:ext>
            </a:extLst>
          </a:blip>
          <a:stretch>
            <a:fillRect/>
          </a:stretch>
        </p:blipFill>
        <p:spPr>
          <a:xfrm>
            <a:off x="285136" y="1369433"/>
            <a:ext cx="1389380" cy="2719705"/>
          </a:xfrm>
          <a:prstGeom prst="rect">
            <a:avLst/>
          </a:prstGeom>
        </p:spPr>
      </p:pic>
      <p:sp>
        <p:nvSpPr>
          <p:cNvPr id="7" name="TextBox 6">
            <a:extLst>
              <a:ext uri="{FF2B5EF4-FFF2-40B4-BE49-F238E27FC236}">
                <a16:creationId xmlns:a16="http://schemas.microsoft.com/office/drawing/2014/main" id="{91768648-3281-CEFA-EA65-96D9E3B88EB5}"/>
              </a:ext>
            </a:extLst>
          </p:cNvPr>
          <p:cNvSpPr txBox="1"/>
          <p:nvPr/>
        </p:nvSpPr>
        <p:spPr>
          <a:xfrm>
            <a:off x="589209" y="229098"/>
            <a:ext cx="2638465" cy="646331"/>
          </a:xfrm>
          <a:prstGeom prst="rect">
            <a:avLst/>
          </a:prstGeom>
          <a:noFill/>
        </p:spPr>
        <p:txBody>
          <a:bodyPr wrap="square" rtlCol="0">
            <a:spAutoFit/>
          </a:bodyPr>
          <a:lstStyle/>
          <a:p>
            <a:r>
              <a:rPr lang="en-GB" sz="3600" dirty="0">
                <a:latin typeface="Comic Sans MS" panose="030F0702030302020204" pitchFamily="66" charset="0"/>
              </a:rPr>
              <a:t>Enquire</a:t>
            </a:r>
          </a:p>
        </p:txBody>
      </p:sp>
      <p:sp>
        <p:nvSpPr>
          <p:cNvPr id="9" name="TextBox 8">
            <a:extLst>
              <a:ext uri="{FF2B5EF4-FFF2-40B4-BE49-F238E27FC236}">
                <a16:creationId xmlns:a16="http://schemas.microsoft.com/office/drawing/2014/main" id="{64E1704E-BFF9-76BF-6835-E68FC97635BC}"/>
              </a:ext>
            </a:extLst>
          </p:cNvPr>
          <p:cNvSpPr txBox="1"/>
          <p:nvPr/>
        </p:nvSpPr>
        <p:spPr>
          <a:xfrm>
            <a:off x="1674516" y="1420306"/>
            <a:ext cx="7151432" cy="1200329"/>
          </a:xfrm>
          <a:prstGeom prst="rect">
            <a:avLst/>
          </a:prstGeom>
          <a:noFill/>
        </p:spPr>
        <p:txBody>
          <a:bodyPr wrap="square">
            <a:spAutoFit/>
          </a:bodyPr>
          <a:lstStyle/>
          <a:p>
            <a:r>
              <a:rPr lang="en-GB" dirty="0">
                <a:latin typeface="Comic Sans MS" panose="030F0702030302020204" pitchFamily="66" charset="0"/>
              </a:rPr>
              <a:t>Sam loves rescues! He loves games where he is the hero and rescues people. He is an expert on cartoon superheroes. He likes to think Jesus is a superhero too because he rescues people and the vicar says he came to save the world. </a:t>
            </a:r>
          </a:p>
        </p:txBody>
      </p:sp>
      <p:sp>
        <p:nvSpPr>
          <p:cNvPr id="11" name="TextBox 10">
            <a:extLst>
              <a:ext uri="{FF2B5EF4-FFF2-40B4-BE49-F238E27FC236}">
                <a16:creationId xmlns:a16="http://schemas.microsoft.com/office/drawing/2014/main" id="{22DEF280-EAA5-EE99-7353-5D9327DA7705}"/>
              </a:ext>
            </a:extLst>
          </p:cNvPr>
          <p:cNvSpPr txBox="1"/>
          <p:nvPr/>
        </p:nvSpPr>
        <p:spPr>
          <a:xfrm>
            <a:off x="1674516" y="3103847"/>
            <a:ext cx="7467496" cy="923330"/>
          </a:xfrm>
          <a:prstGeom prst="rect">
            <a:avLst/>
          </a:prstGeom>
          <a:noFill/>
        </p:spPr>
        <p:txBody>
          <a:bodyPr wrap="square">
            <a:spAutoFit/>
          </a:bodyPr>
          <a:lstStyle/>
          <a:p>
            <a:r>
              <a:rPr lang="en-GB" dirty="0">
                <a:latin typeface="Comic Sans MS" panose="030F0702030302020204" pitchFamily="66" charset="0"/>
              </a:rPr>
              <a:t>But Jesus is not the same as Batman and all the others, not really.</a:t>
            </a:r>
          </a:p>
          <a:p>
            <a:endParaRPr lang="en-GB" dirty="0">
              <a:latin typeface="Comic Sans MS" panose="030F0702030302020204" pitchFamily="66" charset="0"/>
            </a:endParaRPr>
          </a:p>
          <a:p>
            <a:r>
              <a:rPr lang="en-GB" dirty="0">
                <a:latin typeface="Comic Sans MS" panose="030F0702030302020204" pitchFamily="66" charset="0"/>
              </a:rPr>
              <a:t>Superheroes save people!</a:t>
            </a:r>
          </a:p>
        </p:txBody>
      </p:sp>
      <p:pic>
        <p:nvPicPr>
          <p:cNvPr id="1028" name="Picture 4" descr="Image result for spiderman">
            <a:extLst>
              <a:ext uri="{FF2B5EF4-FFF2-40B4-BE49-F238E27FC236}">
                <a16:creationId xmlns:a16="http://schemas.microsoft.com/office/drawing/2014/main" id="{CDE28804-9EE0-4C60-BC2A-EA5BD0B99DE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0958" y="4257634"/>
            <a:ext cx="2419350" cy="195262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batman">
            <a:extLst>
              <a:ext uri="{FF2B5EF4-FFF2-40B4-BE49-F238E27FC236}">
                <a16:creationId xmlns:a16="http://schemas.microsoft.com/office/drawing/2014/main" id="{8D1CA6B0-AFC4-FA6C-F881-7FDFD60441D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27674" y="4257634"/>
            <a:ext cx="1762125" cy="1895475"/>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8BF5920A-454A-C38C-E4AD-217E34000FA4}"/>
              </a:ext>
            </a:extLst>
          </p:cNvPr>
          <p:cNvSpPr txBox="1"/>
          <p:nvPr/>
        </p:nvSpPr>
        <p:spPr>
          <a:xfrm>
            <a:off x="5597718" y="4365266"/>
            <a:ext cx="6217920" cy="1754326"/>
          </a:xfrm>
          <a:prstGeom prst="rect">
            <a:avLst/>
          </a:prstGeom>
          <a:noFill/>
        </p:spPr>
        <p:txBody>
          <a:bodyPr wrap="square" rtlCol="0">
            <a:spAutoFit/>
          </a:bodyPr>
          <a:lstStyle/>
          <a:p>
            <a:r>
              <a:rPr lang="en-GB" dirty="0">
                <a:solidFill>
                  <a:srgbClr val="0070C0"/>
                </a:solidFill>
                <a:latin typeface="Comic Sans MS" panose="030F0702030302020204" pitchFamily="66" charset="0"/>
              </a:rPr>
              <a:t>Activity – Write down the characteristics of a superhero.</a:t>
            </a:r>
          </a:p>
          <a:p>
            <a:r>
              <a:rPr lang="en-GB" dirty="0">
                <a:solidFill>
                  <a:srgbClr val="0070C0"/>
                </a:solidFill>
                <a:latin typeface="Comic Sans MS" panose="030F0702030302020204" pitchFamily="66" charset="0"/>
              </a:rPr>
              <a:t>Post it notes around image. </a:t>
            </a:r>
          </a:p>
          <a:p>
            <a:r>
              <a:rPr lang="en-GB" dirty="0">
                <a:solidFill>
                  <a:srgbClr val="0070C0"/>
                </a:solidFill>
                <a:latin typeface="Comic Sans MS" panose="030F0702030302020204" pitchFamily="66" charset="0"/>
              </a:rPr>
              <a:t>Compare Jesus – is Jesus a superhero. He can rescue people. </a:t>
            </a:r>
          </a:p>
          <a:p>
            <a:r>
              <a:rPr lang="en-GB" dirty="0">
                <a:solidFill>
                  <a:srgbClr val="0070C0"/>
                </a:solidFill>
                <a:latin typeface="Comic Sans MS" panose="030F0702030302020204" pitchFamily="66" charset="0"/>
              </a:rPr>
              <a:t>Read the story of Zacchaeus. </a:t>
            </a:r>
          </a:p>
        </p:txBody>
      </p:sp>
    </p:spTree>
    <p:extLst>
      <p:ext uri="{BB962C8B-B14F-4D97-AF65-F5344CB8AC3E}">
        <p14:creationId xmlns:p14="http://schemas.microsoft.com/office/powerpoint/2010/main" val="26197448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6C3D14CF-7183-03B5-4B93-1D815563AC87}"/>
              </a:ext>
            </a:extLst>
          </p:cNvPr>
          <p:cNvSpPr/>
          <p:nvPr/>
        </p:nvSpPr>
        <p:spPr>
          <a:xfrm>
            <a:off x="285136" y="235974"/>
            <a:ext cx="2418307" cy="703377"/>
          </a:xfrm>
          <a:prstGeom prst="round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TextBox 2">
            <a:extLst>
              <a:ext uri="{FF2B5EF4-FFF2-40B4-BE49-F238E27FC236}">
                <a16:creationId xmlns:a16="http://schemas.microsoft.com/office/drawing/2014/main" id="{27FC375B-6A35-762B-6CC5-35BE44A013EC}"/>
              </a:ext>
            </a:extLst>
          </p:cNvPr>
          <p:cNvSpPr txBox="1"/>
          <p:nvPr/>
        </p:nvSpPr>
        <p:spPr>
          <a:xfrm>
            <a:off x="589209" y="229098"/>
            <a:ext cx="2638465" cy="646331"/>
          </a:xfrm>
          <a:prstGeom prst="rect">
            <a:avLst/>
          </a:prstGeom>
          <a:noFill/>
        </p:spPr>
        <p:txBody>
          <a:bodyPr wrap="square" rtlCol="0">
            <a:spAutoFit/>
          </a:bodyPr>
          <a:lstStyle/>
          <a:p>
            <a:r>
              <a:rPr lang="en-GB" sz="3600" dirty="0">
                <a:latin typeface="Comic Sans MS" panose="030F0702030302020204" pitchFamily="66" charset="0"/>
              </a:rPr>
              <a:t>Enquire</a:t>
            </a:r>
          </a:p>
        </p:txBody>
      </p:sp>
      <p:pic>
        <p:nvPicPr>
          <p:cNvPr id="5" name="Picture 4">
            <a:extLst>
              <a:ext uri="{FF2B5EF4-FFF2-40B4-BE49-F238E27FC236}">
                <a16:creationId xmlns:a16="http://schemas.microsoft.com/office/drawing/2014/main" id="{21EDD0AF-A852-A5DC-83D1-36B3A0F8A7FE}"/>
              </a:ext>
            </a:extLst>
          </p:cNvPr>
          <p:cNvPicPr>
            <a:picLocks noChangeAspect="1"/>
          </p:cNvPicPr>
          <p:nvPr/>
        </p:nvPicPr>
        <p:blipFill>
          <a:blip r:embed="rId2"/>
          <a:stretch>
            <a:fillRect/>
          </a:stretch>
        </p:blipFill>
        <p:spPr>
          <a:xfrm>
            <a:off x="6903670" y="838038"/>
            <a:ext cx="2209800" cy="2486025"/>
          </a:xfrm>
          <a:prstGeom prst="rect">
            <a:avLst/>
          </a:prstGeom>
        </p:spPr>
      </p:pic>
      <p:sp>
        <p:nvSpPr>
          <p:cNvPr id="7" name="TextBox 6">
            <a:extLst>
              <a:ext uri="{FF2B5EF4-FFF2-40B4-BE49-F238E27FC236}">
                <a16:creationId xmlns:a16="http://schemas.microsoft.com/office/drawing/2014/main" id="{3CEE99A9-0E0E-F8BB-79CC-C20E6B485764}"/>
              </a:ext>
            </a:extLst>
          </p:cNvPr>
          <p:cNvSpPr txBox="1"/>
          <p:nvPr/>
        </p:nvSpPr>
        <p:spPr>
          <a:xfrm>
            <a:off x="3227674" y="487868"/>
            <a:ext cx="6094674" cy="646331"/>
          </a:xfrm>
          <a:prstGeom prst="rect">
            <a:avLst/>
          </a:prstGeom>
          <a:noFill/>
        </p:spPr>
        <p:txBody>
          <a:bodyPr wrap="square">
            <a:spAutoFit/>
          </a:bodyPr>
          <a:lstStyle/>
          <a:p>
            <a:r>
              <a:rPr lang="en-GB" dirty="0"/>
              <a:t>There is a story where he actually said he had come to save people - the story of Zacchaeus</a:t>
            </a:r>
          </a:p>
        </p:txBody>
      </p:sp>
      <p:pic>
        <p:nvPicPr>
          <p:cNvPr id="9" name="Picture 8">
            <a:extLst>
              <a:ext uri="{FF2B5EF4-FFF2-40B4-BE49-F238E27FC236}">
                <a16:creationId xmlns:a16="http://schemas.microsoft.com/office/drawing/2014/main" id="{F8A06693-D871-0096-C656-55C0117223B8}"/>
              </a:ext>
            </a:extLst>
          </p:cNvPr>
          <p:cNvPicPr>
            <a:picLocks noChangeAspect="1"/>
          </p:cNvPicPr>
          <p:nvPr/>
        </p:nvPicPr>
        <p:blipFill>
          <a:blip r:embed="rId3"/>
          <a:stretch>
            <a:fillRect/>
          </a:stretch>
        </p:blipFill>
        <p:spPr>
          <a:xfrm>
            <a:off x="177670" y="1582640"/>
            <a:ext cx="3048543" cy="2393011"/>
          </a:xfrm>
          <a:prstGeom prst="rect">
            <a:avLst/>
          </a:prstGeom>
        </p:spPr>
      </p:pic>
      <p:pic>
        <p:nvPicPr>
          <p:cNvPr id="11" name="Picture 10">
            <a:extLst>
              <a:ext uri="{FF2B5EF4-FFF2-40B4-BE49-F238E27FC236}">
                <a16:creationId xmlns:a16="http://schemas.microsoft.com/office/drawing/2014/main" id="{B1DA5ACF-D77D-60FE-8B25-DE27F782FD1F}"/>
              </a:ext>
            </a:extLst>
          </p:cNvPr>
          <p:cNvPicPr>
            <a:picLocks noChangeAspect="1"/>
          </p:cNvPicPr>
          <p:nvPr/>
        </p:nvPicPr>
        <p:blipFill>
          <a:blip r:embed="rId4"/>
          <a:stretch>
            <a:fillRect/>
          </a:stretch>
        </p:blipFill>
        <p:spPr>
          <a:xfrm>
            <a:off x="3227674" y="1392969"/>
            <a:ext cx="3507896" cy="2642483"/>
          </a:xfrm>
          <a:prstGeom prst="rect">
            <a:avLst/>
          </a:prstGeom>
        </p:spPr>
      </p:pic>
      <p:pic>
        <p:nvPicPr>
          <p:cNvPr id="13" name="Picture 12">
            <a:extLst>
              <a:ext uri="{FF2B5EF4-FFF2-40B4-BE49-F238E27FC236}">
                <a16:creationId xmlns:a16="http://schemas.microsoft.com/office/drawing/2014/main" id="{39AFA177-C400-A171-FAFF-797DC07AF829}"/>
              </a:ext>
            </a:extLst>
          </p:cNvPr>
          <p:cNvPicPr>
            <a:picLocks noChangeAspect="1"/>
          </p:cNvPicPr>
          <p:nvPr/>
        </p:nvPicPr>
        <p:blipFill>
          <a:blip r:embed="rId5"/>
          <a:stretch>
            <a:fillRect/>
          </a:stretch>
        </p:blipFill>
        <p:spPr>
          <a:xfrm>
            <a:off x="177670" y="4035452"/>
            <a:ext cx="2977958" cy="2595857"/>
          </a:xfrm>
          <a:prstGeom prst="rect">
            <a:avLst/>
          </a:prstGeom>
        </p:spPr>
      </p:pic>
      <p:pic>
        <p:nvPicPr>
          <p:cNvPr id="15" name="Picture 14">
            <a:extLst>
              <a:ext uri="{FF2B5EF4-FFF2-40B4-BE49-F238E27FC236}">
                <a16:creationId xmlns:a16="http://schemas.microsoft.com/office/drawing/2014/main" id="{AA9EA787-256A-B38F-6F62-9C29D24AFCC2}"/>
              </a:ext>
            </a:extLst>
          </p:cNvPr>
          <p:cNvPicPr>
            <a:picLocks noChangeAspect="1"/>
          </p:cNvPicPr>
          <p:nvPr/>
        </p:nvPicPr>
        <p:blipFill>
          <a:blip r:embed="rId6"/>
          <a:stretch>
            <a:fillRect/>
          </a:stretch>
        </p:blipFill>
        <p:spPr>
          <a:xfrm>
            <a:off x="3226213" y="4074256"/>
            <a:ext cx="3400925" cy="2783744"/>
          </a:xfrm>
          <a:prstGeom prst="rect">
            <a:avLst/>
          </a:prstGeom>
        </p:spPr>
      </p:pic>
      <p:pic>
        <p:nvPicPr>
          <p:cNvPr id="17" name="Picture 16">
            <a:extLst>
              <a:ext uri="{FF2B5EF4-FFF2-40B4-BE49-F238E27FC236}">
                <a16:creationId xmlns:a16="http://schemas.microsoft.com/office/drawing/2014/main" id="{26E5B413-F25C-F12A-5BF2-621447AC9F7B}"/>
              </a:ext>
            </a:extLst>
          </p:cNvPr>
          <p:cNvPicPr>
            <a:picLocks noChangeAspect="1"/>
          </p:cNvPicPr>
          <p:nvPr/>
        </p:nvPicPr>
        <p:blipFill>
          <a:blip r:embed="rId7"/>
          <a:stretch>
            <a:fillRect/>
          </a:stretch>
        </p:blipFill>
        <p:spPr>
          <a:xfrm>
            <a:off x="6790463" y="3303933"/>
            <a:ext cx="5267325" cy="3524250"/>
          </a:xfrm>
          <a:prstGeom prst="rect">
            <a:avLst/>
          </a:prstGeom>
        </p:spPr>
      </p:pic>
      <p:sp>
        <p:nvSpPr>
          <p:cNvPr id="18" name="TextBox 17">
            <a:extLst>
              <a:ext uri="{FF2B5EF4-FFF2-40B4-BE49-F238E27FC236}">
                <a16:creationId xmlns:a16="http://schemas.microsoft.com/office/drawing/2014/main" id="{4BC5A6BE-4822-8186-6097-BAD7C9B5D737}"/>
              </a:ext>
            </a:extLst>
          </p:cNvPr>
          <p:cNvSpPr txBox="1"/>
          <p:nvPr/>
        </p:nvSpPr>
        <p:spPr>
          <a:xfrm>
            <a:off x="309384" y="1114703"/>
            <a:ext cx="2916829" cy="369332"/>
          </a:xfrm>
          <a:prstGeom prst="rect">
            <a:avLst/>
          </a:prstGeom>
          <a:noFill/>
        </p:spPr>
        <p:txBody>
          <a:bodyPr wrap="square" rtlCol="0">
            <a:spAutoFit/>
          </a:bodyPr>
          <a:lstStyle/>
          <a:p>
            <a:r>
              <a:rPr lang="en-GB" dirty="0"/>
              <a:t>Read Luke 19 v1-9</a:t>
            </a:r>
          </a:p>
        </p:txBody>
      </p:sp>
      <p:pic>
        <p:nvPicPr>
          <p:cNvPr id="19" name="Picture 18">
            <a:extLst>
              <a:ext uri="{FF2B5EF4-FFF2-40B4-BE49-F238E27FC236}">
                <a16:creationId xmlns:a16="http://schemas.microsoft.com/office/drawing/2014/main" id="{85737729-B7FD-25FA-6C43-3CD570DC20FC}"/>
              </a:ext>
            </a:extLst>
          </p:cNvPr>
          <p:cNvPicPr>
            <a:picLocks noChangeAspect="1"/>
          </p:cNvPicPr>
          <p:nvPr/>
        </p:nvPicPr>
        <p:blipFill rotWithShape="1">
          <a:blip r:embed="rId8"/>
          <a:srcRect l="-779" t="-182" r="11" b="181"/>
          <a:stretch/>
        </p:blipFill>
        <p:spPr>
          <a:xfrm>
            <a:off x="9776516" y="0"/>
            <a:ext cx="2415483" cy="2138901"/>
          </a:xfrm>
          <a:prstGeom prst="rect">
            <a:avLst/>
          </a:prstGeom>
          <a:effectLst>
            <a:softEdge rad="317500"/>
          </a:effectLst>
        </p:spPr>
      </p:pic>
    </p:spTree>
    <p:extLst>
      <p:ext uri="{BB962C8B-B14F-4D97-AF65-F5344CB8AC3E}">
        <p14:creationId xmlns:p14="http://schemas.microsoft.com/office/powerpoint/2010/main" val="22281693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C66E37F5-6B29-A7E1-F8B9-E4A78360015B}"/>
              </a:ext>
            </a:extLst>
          </p:cNvPr>
          <p:cNvSpPr/>
          <p:nvPr/>
        </p:nvSpPr>
        <p:spPr>
          <a:xfrm>
            <a:off x="285136" y="235974"/>
            <a:ext cx="2418307" cy="703377"/>
          </a:xfrm>
          <a:prstGeom prst="round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 name="Picture 2">
            <a:extLst>
              <a:ext uri="{FF2B5EF4-FFF2-40B4-BE49-F238E27FC236}">
                <a16:creationId xmlns:a16="http://schemas.microsoft.com/office/drawing/2014/main" id="{6600929F-1613-5E06-1235-249930E3EA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42787" y="5255537"/>
            <a:ext cx="2964180" cy="1419860"/>
          </a:xfrm>
          <a:prstGeom prst="rect">
            <a:avLst/>
          </a:prstGeom>
        </p:spPr>
      </p:pic>
      <p:sp>
        <p:nvSpPr>
          <p:cNvPr id="4" name="TextBox 3">
            <a:extLst>
              <a:ext uri="{FF2B5EF4-FFF2-40B4-BE49-F238E27FC236}">
                <a16:creationId xmlns:a16="http://schemas.microsoft.com/office/drawing/2014/main" id="{107F1543-0173-B829-CC41-78155EC295C9}"/>
              </a:ext>
            </a:extLst>
          </p:cNvPr>
          <p:cNvSpPr txBox="1"/>
          <p:nvPr/>
        </p:nvSpPr>
        <p:spPr>
          <a:xfrm>
            <a:off x="589209" y="229098"/>
            <a:ext cx="2638465" cy="646331"/>
          </a:xfrm>
          <a:prstGeom prst="rect">
            <a:avLst/>
          </a:prstGeom>
          <a:noFill/>
        </p:spPr>
        <p:txBody>
          <a:bodyPr wrap="square" rtlCol="0">
            <a:spAutoFit/>
          </a:bodyPr>
          <a:lstStyle/>
          <a:p>
            <a:r>
              <a:rPr lang="en-GB" sz="3600" dirty="0">
                <a:latin typeface="Comic Sans MS" panose="030F0702030302020204" pitchFamily="66" charset="0"/>
              </a:rPr>
              <a:t>Enquire</a:t>
            </a:r>
          </a:p>
        </p:txBody>
      </p:sp>
      <p:sp>
        <p:nvSpPr>
          <p:cNvPr id="6" name="TextBox 5">
            <a:extLst>
              <a:ext uri="{FF2B5EF4-FFF2-40B4-BE49-F238E27FC236}">
                <a16:creationId xmlns:a16="http://schemas.microsoft.com/office/drawing/2014/main" id="{1FE77D78-B209-5F2F-FA7F-36847F838258}"/>
              </a:ext>
            </a:extLst>
          </p:cNvPr>
          <p:cNvSpPr txBox="1"/>
          <p:nvPr/>
        </p:nvSpPr>
        <p:spPr>
          <a:xfrm>
            <a:off x="391602" y="1211437"/>
            <a:ext cx="11376327" cy="954107"/>
          </a:xfrm>
          <a:prstGeom prst="rect">
            <a:avLst/>
          </a:prstGeom>
          <a:noFill/>
        </p:spPr>
        <p:txBody>
          <a:bodyPr wrap="square">
            <a:spAutoFit/>
          </a:bodyPr>
          <a:lstStyle/>
          <a:p>
            <a:r>
              <a:rPr lang="en-GB" sz="2800" dirty="0">
                <a:latin typeface="Comic Sans MS" panose="030F0702030302020204" pitchFamily="66" charset="0"/>
              </a:rPr>
              <a:t>Why did the crowds see Zacchaeus as a sinner? Do you think Zacchaeus had friends? How did Jesus ‘save’ him</a:t>
            </a:r>
          </a:p>
        </p:txBody>
      </p:sp>
      <p:sp>
        <p:nvSpPr>
          <p:cNvPr id="7" name="TextBox 6">
            <a:extLst>
              <a:ext uri="{FF2B5EF4-FFF2-40B4-BE49-F238E27FC236}">
                <a16:creationId xmlns:a16="http://schemas.microsoft.com/office/drawing/2014/main" id="{E3CA3016-5F7E-C2B7-CBC1-AD40D5111426}"/>
              </a:ext>
            </a:extLst>
          </p:cNvPr>
          <p:cNvSpPr txBox="1"/>
          <p:nvPr/>
        </p:nvSpPr>
        <p:spPr>
          <a:xfrm>
            <a:off x="508883" y="2551837"/>
            <a:ext cx="11259045" cy="646331"/>
          </a:xfrm>
          <a:prstGeom prst="rect">
            <a:avLst/>
          </a:prstGeom>
          <a:noFill/>
        </p:spPr>
        <p:txBody>
          <a:bodyPr wrap="square" rtlCol="0">
            <a:spAutoFit/>
          </a:bodyPr>
          <a:lstStyle/>
          <a:p>
            <a:r>
              <a:rPr lang="en-GB" dirty="0">
                <a:solidFill>
                  <a:srgbClr val="0070C0"/>
                </a:solidFill>
                <a:latin typeface="Comic Sans MS" panose="030F0702030302020204" pitchFamily="66" charset="0"/>
              </a:rPr>
              <a:t>Activity – Draw the simple outline of Zacchaeus and then use simple basket weaver to weave some of the sinful things that he did. </a:t>
            </a:r>
          </a:p>
        </p:txBody>
      </p:sp>
      <p:pic>
        <p:nvPicPr>
          <p:cNvPr id="9" name="Picture 8">
            <a:extLst>
              <a:ext uri="{FF2B5EF4-FFF2-40B4-BE49-F238E27FC236}">
                <a16:creationId xmlns:a16="http://schemas.microsoft.com/office/drawing/2014/main" id="{18D428FE-9613-C9D3-EE3E-5657FAE4E314}"/>
              </a:ext>
            </a:extLst>
          </p:cNvPr>
          <p:cNvPicPr>
            <a:picLocks noChangeAspect="1"/>
          </p:cNvPicPr>
          <p:nvPr/>
        </p:nvPicPr>
        <p:blipFill>
          <a:blip r:embed="rId3"/>
          <a:stretch>
            <a:fillRect/>
          </a:stretch>
        </p:blipFill>
        <p:spPr>
          <a:xfrm>
            <a:off x="424072" y="3198168"/>
            <a:ext cx="3057525" cy="2228850"/>
          </a:xfrm>
          <a:prstGeom prst="rect">
            <a:avLst/>
          </a:prstGeom>
        </p:spPr>
      </p:pic>
      <p:sp>
        <p:nvSpPr>
          <p:cNvPr id="11" name="TextBox 10">
            <a:extLst>
              <a:ext uri="{FF2B5EF4-FFF2-40B4-BE49-F238E27FC236}">
                <a16:creationId xmlns:a16="http://schemas.microsoft.com/office/drawing/2014/main" id="{FF74C87D-1381-F284-0377-8E86BD4EBF57}"/>
              </a:ext>
            </a:extLst>
          </p:cNvPr>
          <p:cNvSpPr txBox="1"/>
          <p:nvPr/>
        </p:nvSpPr>
        <p:spPr>
          <a:xfrm>
            <a:off x="3683443" y="3099756"/>
            <a:ext cx="6094674" cy="707886"/>
          </a:xfrm>
          <a:prstGeom prst="rect">
            <a:avLst/>
          </a:prstGeom>
          <a:noFill/>
        </p:spPr>
        <p:txBody>
          <a:bodyPr wrap="square">
            <a:spAutoFit/>
          </a:bodyPr>
          <a:lstStyle/>
          <a:p>
            <a:r>
              <a:rPr lang="en-GB" sz="2000" dirty="0">
                <a:latin typeface="Comic Sans MS" panose="030F0702030302020204" pitchFamily="66" charset="0"/>
              </a:rPr>
              <a:t>Talk about the kind of things which spoil people’s lives e.g. lying, cheating, being selfish.</a:t>
            </a:r>
          </a:p>
        </p:txBody>
      </p:sp>
      <p:sp>
        <p:nvSpPr>
          <p:cNvPr id="13" name="TextBox 12">
            <a:extLst>
              <a:ext uri="{FF2B5EF4-FFF2-40B4-BE49-F238E27FC236}">
                <a16:creationId xmlns:a16="http://schemas.microsoft.com/office/drawing/2014/main" id="{379C9F71-8AF2-A7D4-60A7-2405DC71BFE6}"/>
              </a:ext>
            </a:extLst>
          </p:cNvPr>
          <p:cNvSpPr txBox="1"/>
          <p:nvPr/>
        </p:nvSpPr>
        <p:spPr>
          <a:xfrm>
            <a:off x="3683443" y="3970398"/>
            <a:ext cx="6094674" cy="646331"/>
          </a:xfrm>
          <a:prstGeom prst="rect">
            <a:avLst/>
          </a:prstGeom>
          <a:noFill/>
        </p:spPr>
        <p:txBody>
          <a:bodyPr wrap="square">
            <a:spAutoFit/>
          </a:bodyPr>
          <a:lstStyle/>
          <a:p>
            <a:r>
              <a:rPr lang="en-GB" dirty="0">
                <a:latin typeface="Comic Sans MS" panose="030F0702030302020204" pitchFamily="66" charset="0"/>
              </a:rPr>
              <a:t>What’s happened to the picture? Spoilt! The original is there, but not perfect now. </a:t>
            </a:r>
          </a:p>
        </p:txBody>
      </p:sp>
      <p:sp>
        <p:nvSpPr>
          <p:cNvPr id="15" name="TextBox 14">
            <a:extLst>
              <a:ext uri="{FF2B5EF4-FFF2-40B4-BE49-F238E27FC236}">
                <a16:creationId xmlns:a16="http://schemas.microsoft.com/office/drawing/2014/main" id="{5F2189A8-0438-7F1B-10FA-DB1297369B7E}"/>
              </a:ext>
            </a:extLst>
          </p:cNvPr>
          <p:cNvSpPr txBox="1"/>
          <p:nvPr/>
        </p:nvSpPr>
        <p:spPr>
          <a:xfrm>
            <a:off x="2848556" y="5386072"/>
            <a:ext cx="6094674" cy="1477328"/>
          </a:xfrm>
          <a:prstGeom prst="rect">
            <a:avLst/>
          </a:prstGeom>
          <a:noFill/>
        </p:spPr>
        <p:txBody>
          <a:bodyPr wrap="square">
            <a:spAutoFit/>
          </a:bodyPr>
          <a:lstStyle/>
          <a:p>
            <a:r>
              <a:rPr lang="en-GB" dirty="0">
                <a:latin typeface="Comic Sans MS" panose="030F0702030302020204" pitchFamily="66" charset="0"/>
              </a:rPr>
              <a:t>What did Jesus say about the change in Zacchaeus? Jesus said: Salvation has come to your house i.e. you have been rescued. He had already realised he was in the wrong and started to put things right. I wonder how else his life went on to change.</a:t>
            </a:r>
          </a:p>
        </p:txBody>
      </p:sp>
      <p:pic>
        <p:nvPicPr>
          <p:cNvPr id="16" name="Picture 15">
            <a:extLst>
              <a:ext uri="{FF2B5EF4-FFF2-40B4-BE49-F238E27FC236}">
                <a16:creationId xmlns:a16="http://schemas.microsoft.com/office/drawing/2014/main" id="{5565B7A2-EFFF-D8E8-288A-25279BF1DCAB}"/>
              </a:ext>
            </a:extLst>
          </p:cNvPr>
          <p:cNvPicPr>
            <a:picLocks noChangeAspect="1"/>
          </p:cNvPicPr>
          <p:nvPr/>
        </p:nvPicPr>
        <p:blipFill rotWithShape="1">
          <a:blip r:embed="rId4"/>
          <a:srcRect l="-779" t="-182" r="11" b="181"/>
          <a:stretch/>
        </p:blipFill>
        <p:spPr>
          <a:xfrm>
            <a:off x="10194645" y="27516"/>
            <a:ext cx="2235893" cy="1979875"/>
          </a:xfrm>
          <a:prstGeom prst="rect">
            <a:avLst/>
          </a:prstGeom>
          <a:effectLst>
            <a:softEdge rad="317500"/>
          </a:effectLst>
        </p:spPr>
      </p:pic>
    </p:spTree>
    <p:extLst>
      <p:ext uri="{BB962C8B-B14F-4D97-AF65-F5344CB8AC3E}">
        <p14:creationId xmlns:p14="http://schemas.microsoft.com/office/powerpoint/2010/main" val="17567993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8FB5CAFB-1774-F29F-39CA-CB10EE43C7F1}"/>
              </a:ext>
            </a:extLst>
          </p:cNvPr>
          <p:cNvSpPr/>
          <p:nvPr/>
        </p:nvSpPr>
        <p:spPr>
          <a:xfrm>
            <a:off x="285136" y="235974"/>
            <a:ext cx="2418307" cy="703377"/>
          </a:xfrm>
          <a:prstGeom prst="round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TextBox 2">
            <a:extLst>
              <a:ext uri="{FF2B5EF4-FFF2-40B4-BE49-F238E27FC236}">
                <a16:creationId xmlns:a16="http://schemas.microsoft.com/office/drawing/2014/main" id="{0713812F-4D74-0727-9252-A9F1F6DADD54}"/>
              </a:ext>
            </a:extLst>
          </p:cNvPr>
          <p:cNvSpPr txBox="1"/>
          <p:nvPr/>
        </p:nvSpPr>
        <p:spPr>
          <a:xfrm>
            <a:off x="589209" y="229098"/>
            <a:ext cx="2638465" cy="646331"/>
          </a:xfrm>
          <a:prstGeom prst="rect">
            <a:avLst/>
          </a:prstGeom>
          <a:noFill/>
        </p:spPr>
        <p:txBody>
          <a:bodyPr wrap="square" rtlCol="0">
            <a:spAutoFit/>
          </a:bodyPr>
          <a:lstStyle/>
          <a:p>
            <a:r>
              <a:rPr lang="en-GB" sz="3600" dirty="0">
                <a:latin typeface="Comic Sans MS" panose="030F0702030302020204" pitchFamily="66" charset="0"/>
              </a:rPr>
              <a:t>Explore</a:t>
            </a:r>
          </a:p>
        </p:txBody>
      </p:sp>
      <p:sp>
        <p:nvSpPr>
          <p:cNvPr id="4" name="TextBox 3">
            <a:extLst>
              <a:ext uri="{FF2B5EF4-FFF2-40B4-BE49-F238E27FC236}">
                <a16:creationId xmlns:a16="http://schemas.microsoft.com/office/drawing/2014/main" id="{031A3C34-7152-AD90-DAED-375D3AA3F4C9}"/>
              </a:ext>
            </a:extLst>
          </p:cNvPr>
          <p:cNvSpPr txBox="1"/>
          <p:nvPr/>
        </p:nvSpPr>
        <p:spPr>
          <a:xfrm>
            <a:off x="180337" y="956374"/>
            <a:ext cx="9520254" cy="1077218"/>
          </a:xfrm>
          <a:prstGeom prst="rect">
            <a:avLst/>
          </a:prstGeom>
          <a:noFill/>
        </p:spPr>
        <p:txBody>
          <a:bodyPr wrap="square">
            <a:spAutoFit/>
          </a:bodyPr>
          <a:lstStyle/>
          <a:p>
            <a:r>
              <a:rPr lang="en-GB" sz="3200" dirty="0">
                <a:solidFill>
                  <a:srgbClr val="00B050"/>
                </a:solidFill>
                <a:latin typeface="Comic Sans MS" panose="030F0702030302020204" pitchFamily="66" charset="0"/>
              </a:rPr>
              <a:t>L.O: To explore the Christian belief that Jesus brings ‘Salvation’ (through Bible Narrative) </a:t>
            </a:r>
          </a:p>
        </p:txBody>
      </p:sp>
      <p:sp>
        <p:nvSpPr>
          <p:cNvPr id="6" name="TextBox 5">
            <a:extLst>
              <a:ext uri="{FF2B5EF4-FFF2-40B4-BE49-F238E27FC236}">
                <a16:creationId xmlns:a16="http://schemas.microsoft.com/office/drawing/2014/main" id="{DF46A49E-6664-0F1F-B6C3-A6F0230D41BF}"/>
              </a:ext>
            </a:extLst>
          </p:cNvPr>
          <p:cNvSpPr txBox="1"/>
          <p:nvPr/>
        </p:nvSpPr>
        <p:spPr>
          <a:xfrm>
            <a:off x="285136" y="5421004"/>
            <a:ext cx="6094674" cy="400110"/>
          </a:xfrm>
          <a:prstGeom prst="rect">
            <a:avLst/>
          </a:prstGeom>
          <a:noFill/>
        </p:spPr>
        <p:txBody>
          <a:bodyPr wrap="square">
            <a:spAutoFit/>
          </a:bodyPr>
          <a:lstStyle/>
          <a:p>
            <a:r>
              <a:rPr lang="en-GB" sz="2000" dirty="0">
                <a:latin typeface="Comic Sans MS" panose="030F0702030302020204" pitchFamily="66" charset="0"/>
              </a:rPr>
              <a:t> ‘What was Jesus like and where did he grow up?</a:t>
            </a:r>
          </a:p>
        </p:txBody>
      </p:sp>
      <p:sp>
        <p:nvSpPr>
          <p:cNvPr id="8" name="TextBox 7">
            <a:extLst>
              <a:ext uri="{FF2B5EF4-FFF2-40B4-BE49-F238E27FC236}">
                <a16:creationId xmlns:a16="http://schemas.microsoft.com/office/drawing/2014/main" id="{E2CC2011-5975-2C0C-2C34-F857B6B01010}"/>
              </a:ext>
            </a:extLst>
          </p:cNvPr>
          <p:cNvSpPr txBox="1"/>
          <p:nvPr/>
        </p:nvSpPr>
        <p:spPr>
          <a:xfrm>
            <a:off x="5933655" y="5998121"/>
            <a:ext cx="6094674" cy="646331"/>
          </a:xfrm>
          <a:prstGeom prst="rect">
            <a:avLst/>
          </a:prstGeom>
          <a:noFill/>
        </p:spPr>
        <p:txBody>
          <a:bodyPr wrap="square">
            <a:spAutoFit/>
          </a:bodyPr>
          <a:lstStyle/>
          <a:p>
            <a:r>
              <a:rPr lang="en-GB" dirty="0">
                <a:hlinkClick r:id="rId2"/>
              </a:rPr>
              <a:t>BBC Two - Pathways of Belief, Christianity: Jesus, What was Jesus like and where did he grow up?</a:t>
            </a:r>
            <a:endParaRPr lang="en-GB" dirty="0"/>
          </a:p>
        </p:txBody>
      </p:sp>
      <p:pic>
        <p:nvPicPr>
          <p:cNvPr id="10" name="Picture 9">
            <a:extLst>
              <a:ext uri="{FF2B5EF4-FFF2-40B4-BE49-F238E27FC236}">
                <a16:creationId xmlns:a16="http://schemas.microsoft.com/office/drawing/2014/main" id="{D7774EE5-D8D1-CA45-0B4F-356561185454}"/>
              </a:ext>
            </a:extLst>
          </p:cNvPr>
          <p:cNvPicPr>
            <a:picLocks noChangeAspect="1"/>
          </p:cNvPicPr>
          <p:nvPr/>
        </p:nvPicPr>
        <p:blipFill>
          <a:blip r:embed="rId3"/>
          <a:stretch>
            <a:fillRect/>
          </a:stretch>
        </p:blipFill>
        <p:spPr>
          <a:xfrm>
            <a:off x="7532515" y="3940414"/>
            <a:ext cx="3541657" cy="1961212"/>
          </a:xfrm>
          <a:prstGeom prst="rect">
            <a:avLst/>
          </a:prstGeom>
        </p:spPr>
      </p:pic>
      <p:pic>
        <p:nvPicPr>
          <p:cNvPr id="11" name="Picture 10">
            <a:extLst>
              <a:ext uri="{FF2B5EF4-FFF2-40B4-BE49-F238E27FC236}">
                <a16:creationId xmlns:a16="http://schemas.microsoft.com/office/drawing/2014/main" id="{98E8B7E6-7A0B-DD98-009C-CE5A1B6F6A94}"/>
              </a:ext>
            </a:extLst>
          </p:cNvPr>
          <p:cNvPicPr>
            <a:picLocks noChangeAspect="1"/>
          </p:cNvPicPr>
          <p:nvPr/>
        </p:nvPicPr>
        <p:blipFill rotWithShape="1">
          <a:blip r:embed="rId4"/>
          <a:srcRect l="-779" t="-182" r="11" b="181"/>
          <a:stretch/>
        </p:blipFill>
        <p:spPr>
          <a:xfrm>
            <a:off x="9594417" y="-79042"/>
            <a:ext cx="2959510" cy="2620635"/>
          </a:xfrm>
          <a:prstGeom prst="rect">
            <a:avLst/>
          </a:prstGeom>
          <a:effectLst>
            <a:softEdge rad="317500"/>
          </a:effectLst>
        </p:spPr>
      </p:pic>
      <p:pic>
        <p:nvPicPr>
          <p:cNvPr id="12" name="Picture 11">
            <a:extLst>
              <a:ext uri="{FF2B5EF4-FFF2-40B4-BE49-F238E27FC236}">
                <a16:creationId xmlns:a16="http://schemas.microsoft.com/office/drawing/2014/main" id="{481AD807-44C2-5C81-31AE-FB3D3F2396B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4872" y="2089870"/>
            <a:ext cx="4503089" cy="3344091"/>
          </a:xfrm>
          <a:prstGeom prst="rect">
            <a:avLst/>
          </a:prstGeom>
        </p:spPr>
      </p:pic>
      <p:sp>
        <p:nvSpPr>
          <p:cNvPr id="13" name="TextBox 12">
            <a:extLst>
              <a:ext uri="{FF2B5EF4-FFF2-40B4-BE49-F238E27FC236}">
                <a16:creationId xmlns:a16="http://schemas.microsoft.com/office/drawing/2014/main" id="{DF461CF4-0B3B-8CDA-DC20-DDDCA77FC4DA}"/>
              </a:ext>
            </a:extLst>
          </p:cNvPr>
          <p:cNvSpPr txBox="1"/>
          <p:nvPr/>
        </p:nvSpPr>
        <p:spPr>
          <a:xfrm>
            <a:off x="2949934" y="373711"/>
            <a:ext cx="2959510" cy="369332"/>
          </a:xfrm>
          <a:prstGeom prst="rect">
            <a:avLst/>
          </a:prstGeom>
          <a:noFill/>
        </p:spPr>
        <p:txBody>
          <a:bodyPr wrap="square" rtlCol="0">
            <a:spAutoFit/>
          </a:bodyPr>
          <a:lstStyle/>
          <a:p>
            <a:r>
              <a:rPr lang="en-GB" dirty="0">
                <a:latin typeface="Comic Sans MS" panose="030F0702030302020204" pitchFamily="66" charset="0"/>
              </a:rPr>
              <a:t>Lesson 3</a:t>
            </a:r>
          </a:p>
        </p:txBody>
      </p:sp>
    </p:spTree>
    <p:extLst>
      <p:ext uri="{BB962C8B-B14F-4D97-AF65-F5344CB8AC3E}">
        <p14:creationId xmlns:p14="http://schemas.microsoft.com/office/powerpoint/2010/main" val="38774164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7CA7662-B2B8-315C-3319-7FADB9950163}"/>
              </a:ext>
            </a:extLst>
          </p:cNvPr>
          <p:cNvSpPr txBox="1"/>
          <p:nvPr/>
        </p:nvSpPr>
        <p:spPr>
          <a:xfrm>
            <a:off x="471114" y="1383037"/>
            <a:ext cx="8831911" cy="646331"/>
          </a:xfrm>
          <a:prstGeom prst="rect">
            <a:avLst/>
          </a:prstGeom>
          <a:noFill/>
        </p:spPr>
        <p:txBody>
          <a:bodyPr wrap="square">
            <a:spAutoFit/>
          </a:bodyPr>
          <a:lstStyle/>
          <a:p>
            <a:r>
              <a:rPr lang="en-GB" dirty="0">
                <a:latin typeface="Comic Sans MS" panose="030F0702030302020204" pitchFamily="66" charset="0"/>
              </a:rPr>
              <a:t>Jesus quickly became so popular that people followed him everywhere. He was beginning to live up to his name as ‘saviour’.</a:t>
            </a:r>
          </a:p>
        </p:txBody>
      </p:sp>
      <p:sp>
        <p:nvSpPr>
          <p:cNvPr id="4" name="Rectangle: Rounded Corners 3">
            <a:extLst>
              <a:ext uri="{FF2B5EF4-FFF2-40B4-BE49-F238E27FC236}">
                <a16:creationId xmlns:a16="http://schemas.microsoft.com/office/drawing/2014/main" id="{D91DCB89-C62F-A98C-B60E-F7C1C2BC4434}"/>
              </a:ext>
            </a:extLst>
          </p:cNvPr>
          <p:cNvSpPr/>
          <p:nvPr/>
        </p:nvSpPr>
        <p:spPr>
          <a:xfrm>
            <a:off x="285136" y="235974"/>
            <a:ext cx="2418307" cy="703377"/>
          </a:xfrm>
          <a:prstGeom prst="round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extBox 4">
            <a:extLst>
              <a:ext uri="{FF2B5EF4-FFF2-40B4-BE49-F238E27FC236}">
                <a16:creationId xmlns:a16="http://schemas.microsoft.com/office/drawing/2014/main" id="{C25D712B-C6F5-FD52-95D3-EA78F152D379}"/>
              </a:ext>
            </a:extLst>
          </p:cNvPr>
          <p:cNvSpPr txBox="1"/>
          <p:nvPr/>
        </p:nvSpPr>
        <p:spPr>
          <a:xfrm>
            <a:off x="589209" y="229098"/>
            <a:ext cx="2638465" cy="646331"/>
          </a:xfrm>
          <a:prstGeom prst="rect">
            <a:avLst/>
          </a:prstGeom>
          <a:noFill/>
        </p:spPr>
        <p:txBody>
          <a:bodyPr wrap="square" rtlCol="0">
            <a:spAutoFit/>
          </a:bodyPr>
          <a:lstStyle/>
          <a:p>
            <a:r>
              <a:rPr lang="en-GB" sz="3600" dirty="0">
                <a:latin typeface="Comic Sans MS" panose="030F0702030302020204" pitchFamily="66" charset="0"/>
              </a:rPr>
              <a:t>Explore</a:t>
            </a:r>
          </a:p>
        </p:txBody>
      </p:sp>
      <p:pic>
        <p:nvPicPr>
          <p:cNvPr id="6" name="Picture 5">
            <a:extLst>
              <a:ext uri="{FF2B5EF4-FFF2-40B4-BE49-F238E27FC236}">
                <a16:creationId xmlns:a16="http://schemas.microsoft.com/office/drawing/2014/main" id="{83992F11-FB12-E55F-5CDF-201B06F38DAD}"/>
              </a:ext>
            </a:extLst>
          </p:cNvPr>
          <p:cNvPicPr>
            <a:picLocks noChangeAspect="1"/>
          </p:cNvPicPr>
          <p:nvPr/>
        </p:nvPicPr>
        <p:blipFill rotWithShape="1">
          <a:blip r:embed="rId2"/>
          <a:srcRect l="-779" t="-182" r="11" b="181"/>
          <a:stretch/>
        </p:blipFill>
        <p:spPr>
          <a:xfrm>
            <a:off x="9518737" y="0"/>
            <a:ext cx="2959510" cy="2620635"/>
          </a:xfrm>
          <a:prstGeom prst="rect">
            <a:avLst/>
          </a:prstGeom>
          <a:effectLst>
            <a:softEdge rad="317500"/>
          </a:effectLst>
        </p:spPr>
      </p:pic>
      <p:pic>
        <p:nvPicPr>
          <p:cNvPr id="8" name="Picture 7">
            <a:extLst>
              <a:ext uri="{FF2B5EF4-FFF2-40B4-BE49-F238E27FC236}">
                <a16:creationId xmlns:a16="http://schemas.microsoft.com/office/drawing/2014/main" id="{BCE9BEB3-0F55-F278-1D11-85B5755A9697}"/>
              </a:ext>
            </a:extLst>
          </p:cNvPr>
          <p:cNvPicPr>
            <a:picLocks noChangeAspect="1"/>
          </p:cNvPicPr>
          <p:nvPr/>
        </p:nvPicPr>
        <p:blipFill>
          <a:blip r:embed="rId3"/>
          <a:stretch>
            <a:fillRect/>
          </a:stretch>
        </p:blipFill>
        <p:spPr>
          <a:xfrm>
            <a:off x="285136" y="2078432"/>
            <a:ext cx="6555163" cy="3398502"/>
          </a:xfrm>
          <a:prstGeom prst="rect">
            <a:avLst/>
          </a:prstGeom>
        </p:spPr>
      </p:pic>
      <p:sp>
        <p:nvSpPr>
          <p:cNvPr id="9" name="TextBox 8">
            <a:extLst>
              <a:ext uri="{FF2B5EF4-FFF2-40B4-BE49-F238E27FC236}">
                <a16:creationId xmlns:a16="http://schemas.microsoft.com/office/drawing/2014/main" id="{C86DC802-9098-7106-D343-15043B4E073B}"/>
              </a:ext>
            </a:extLst>
          </p:cNvPr>
          <p:cNvSpPr txBox="1"/>
          <p:nvPr/>
        </p:nvSpPr>
        <p:spPr>
          <a:xfrm>
            <a:off x="7056011" y="2536976"/>
            <a:ext cx="5263763" cy="2585323"/>
          </a:xfrm>
          <a:prstGeom prst="rect">
            <a:avLst/>
          </a:prstGeom>
          <a:noFill/>
        </p:spPr>
        <p:txBody>
          <a:bodyPr wrap="square" rtlCol="0">
            <a:spAutoFit/>
          </a:bodyPr>
          <a:lstStyle/>
          <a:p>
            <a:r>
              <a:rPr lang="en-GB" dirty="0">
                <a:solidFill>
                  <a:srgbClr val="0070C0"/>
                </a:solidFill>
                <a:latin typeface="Comic Sans MS" panose="030F0702030302020204" pitchFamily="66" charset="0"/>
              </a:rPr>
              <a:t>Activity – in small groups choose a story and read the passage.</a:t>
            </a:r>
          </a:p>
          <a:p>
            <a:r>
              <a:rPr lang="en-GB" dirty="0">
                <a:solidFill>
                  <a:srgbClr val="0070C0"/>
                </a:solidFill>
                <a:latin typeface="Comic Sans MS" panose="030F0702030302020204" pitchFamily="66" charset="0"/>
              </a:rPr>
              <a:t>Create a freeze frame showing the rescues.</a:t>
            </a:r>
          </a:p>
          <a:p>
            <a:r>
              <a:rPr lang="en-GB" dirty="0">
                <a:solidFill>
                  <a:srgbClr val="0070C0"/>
                </a:solidFill>
                <a:latin typeface="Comic Sans MS" panose="030F0702030302020204" pitchFamily="66" charset="0"/>
              </a:rPr>
              <a:t>Perform your freeze frame to the class – children to guess which story it is.</a:t>
            </a:r>
          </a:p>
          <a:p>
            <a:endParaRPr lang="en-GB" dirty="0">
              <a:solidFill>
                <a:srgbClr val="0070C0"/>
              </a:solidFill>
              <a:latin typeface="Comic Sans MS" panose="030F0702030302020204" pitchFamily="66" charset="0"/>
            </a:endParaRPr>
          </a:p>
          <a:p>
            <a:r>
              <a:rPr lang="en-GB" dirty="0">
                <a:solidFill>
                  <a:srgbClr val="0070C0"/>
                </a:solidFill>
                <a:latin typeface="Comic Sans MS" panose="030F0702030302020204" pitchFamily="66" charset="0"/>
              </a:rPr>
              <a:t>Evidence- photo of freeze frame. </a:t>
            </a:r>
          </a:p>
          <a:p>
            <a:r>
              <a:rPr lang="en-GB" dirty="0">
                <a:solidFill>
                  <a:srgbClr val="0070C0"/>
                </a:solidFill>
                <a:latin typeface="Comic Sans MS" panose="030F0702030302020204" pitchFamily="66" charset="0"/>
              </a:rPr>
              <a:t>Book work – Write a paragraph – why do you think this story inspires Christians. </a:t>
            </a:r>
          </a:p>
        </p:txBody>
      </p:sp>
      <p:pic>
        <p:nvPicPr>
          <p:cNvPr id="10" name="Picture 9">
            <a:extLst>
              <a:ext uri="{FF2B5EF4-FFF2-40B4-BE49-F238E27FC236}">
                <a16:creationId xmlns:a16="http://schemas.microsoft.com/office/drawing/2014/main" id="{8D7B1511-C028-9B98-B70B-43E937E7077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42787" y="5255537"/>
            <a:ext cx="2964180" cy="1419860"/>
          </a:xfrm>
          <a:prstGeom prst="rect">
            <a:avLst/>
          </a:prstGeom>
        </p:spPr>
      </p:pic>
    </p:spTree>
    <p:extLst>
      <p:ext uri="{BB962C8B-B14F-4D97-AF65-F5344CB8AC3E}">
        <p14:creationId xmlns:p14="http://schemas.microsoft.com/office/powerpoint/2010/main" val="14112295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124E609E-02BD-ED53-EB5B-358D19BBEDE7}"/>
              </a:ext>
            </a:extLst>
          </p:cNvPr>
          <p:cNvSpPr/>
          <p:nvPr/>
        </p:nvSpPr>
        <p:spPr>
          <a:xfrm>
            <a:off x="285136" y="235974"/>
            <a:ext cx="2418307" cy="703377"/>
          </a:xfrm>
          <a:prstGeom prst="round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TextBox 2">
            <a:extLst>
              <a:ext uri="{FF2B5EF4-FFF2-40B4-BE49-F238E27FC236}">
                <a16:creationId xmlns:a16="http://schemas.microsoft.com/office/drawing/2014/main" id="{246E70F0-7010-8D41-84AE-CD94F56A5070}"/>
              </a:ext>
            </a:extLst>
          </p:cNvPr>
          <p:cNvSpPr txBox="1"/>
          <p:nvPr/>
        </p:nvSpPr>
        <p:spPr>
          <a:xfrm>
            <a:off x="589209" y="229098"/>
            <a:ext cx="2638465" cy="646331"/>
          </a:xfrm>
          <a:prstGeom prst="rect">
            <a:avLst/>
          </a:prstGeom>
          <a:noFill/>
        </p:spPr>
        <p:txBody>
          <a:bodyPr wrap="square" rtlCol="0">
            <a:spAutoFit/>
          </a:bodyPr>
          <a:lstStyle/>
          <a:p>
            <a:r>
              <a:rPr lang="en-GB" sz="3600" dirty="0">
                <a:latin typeface="Comic Sans MS" panose="030F0702030302020204" pitchFamily="66" charset="0"/>
              </a:rPr>
              <a:t>Explore</a:t>
            </a:r>
          </a:p>
        </p:txBody>
      </p:sp>
      <p:pic>
        <p:nvPicPr>
          <p:cNvPr id="4" name="Picture 3">
            <a:extLst>
              <a:ext uri="{FF2B5EF4-FFF2-40B4-BE49-F238E27FC236}">
                <a16:creationId xmlns:a16="http://schemas.microsoft.com/office/drawing/2014/main" id="{2B5C5BDD-B05D-7D6F-CDE6-A3FBC0F1A426}"/>
              </a:ext>
            </a:extLst>
          </p:cNvPr>
          <p:cNvPicPr>
            <a:picLocks noChangeAspect="1"/>
          </p:cNvPicPr>
          <p:nvPr/>
        </p:nvPicPr>
        <p:blipFill rotWithShape="1">
          <a:blip r:embed="rId2"/>
          <a:srcRect l="-779" t="-182" r="11" b="181"/>
          <a:stretch/>
        </p:blipFill>
        <p:spPr>
          <a:xfrm>
            <a:off x="9232490" y="0"/>
            <a:ext cx="2959510" cy="2620635"/>
          </a:xfrm>
          <a:prstGeom prst="rect">
            <a:avLst/>
          </a:prstGeom>
          <a:effectLst>
            <a:softEdge rad="317500"/>
          </a:effectLst>
        </p:spPr>
      </p:pic>
      <p:sp>
        <p:nvSpPr>
          <p:cNvPr id="5" name="TextBox 4">
            <a:extLst>
              <a:ext uri="{FF2B5EF4-FFF2-40B4-BE49-F238E27FC236}">
                <a16:creationId xmlns:a16="http://schemas.microsoft.com/office/drawing/2014/main" id="{895C7D6D-3098-ADDE-32A8-82831672F076}"/>
              </a:ext>
            </a:extLst>
          </p:cNvPr>
          <p:cNvSpPr txBox="1"/>
          <p:nvPr/>
        </p:nvSpPr>
        <p:spPr>
          <a:xfrm>
            <a:off x="188288" y="1036769"/>
            <a:ext cx="9520254" cy="1077218"/>
          </a:xfrm>
          <a:prstGeom prst="rect">
            <a:avLst/>
          </a:prstGeom>
          <a:noFill/>
        </p:spPr>
        <p:txBody>
          <a:bodyPr wrap="square">
            <a:spAutoFit/>
          </a:bodyPr>
          <a:lstStyle/>
          <a:p>
            <a:r>
              <a:rPr lang="en-GB" sz="3200" dirty="0">
                <a:solidFill>
                  <a:srgbClr val="00B050"/>
                </a:solidFill>
                <a:latin typeface="Comic Sans MS" panose="030F0702030302020204" pitchFamily="66" charset="0"/>
              </a:rPr>
              <a:t>L.O: To explore the Christian belief that Jesus brings ‘Salvation’ (through Church Practice) </a:t>
            </a:r>
          </a:p>
        </p:txBody>
      </p:sp>
      <p:sp>
        <p:nvSpPr>
          <p:cNvPr id="6" name="TextBox 5">
            <a:extLst>
              <a:ext uri="{FF2B5EF4-FFF2-40B4-BE49-F238E27FC236}">
                <a16:creationId xmlns:a16="http://schemas.microsoft.com/office/drawing/2014/main" id="{5664F366-5874-2525-5F93-3AF24308EB52}"/>
              </a:ext>
            </a:extLst>
          </p:cNvPr>
          <p:cNvSpPr txBox="1"/>
          <p:nvPr/>
        </p:nvSpPr>
        <p:spPr>
          <a:xfrm>
            <a:off x="2949934" y="373711"/>
            <a:ext cx="2959510" cy="369332"/>
          </a:xfrm>
          <a:prstGeom prst="rect">
            <a:avLst/>
          </a:prstGeom>
          <a:noFill/>
        </p:spPr>
        <p:txBody>
          <a:bodyPr wrap="square" rtlCol="0">
            <a:spAutoFit/>
          </a:bodyPr>
          <a:lstStyle/>
          <a:p>
            <a:r>
              <a:rPr lang="en-GB" dirty="0">
                <a:latin typeface="Comic Sans MS" panose="030F0702030302020204" pitchFamily="66" charset="0"/>
              </a:rPr>
              <a:t>Lesson 4</a:t>
            </a:r>
          </a:p>
        </p:txBody>
      </p:sp>
      <p:sp>
        <p:nvSpPr>
          <p:cNvPr id="8" name="Speech Bubble: Rectangle with Corners Rounded 7">
            <a:extLst>
              <a:ext uri="{FF2B5EF4-FFF2-40B4-BE49-F238E27FC236}">
                <a16:creationId xmlns:a16="http://schemas.microsoft.com/office/drawing/2014/main" id="{EA87847A-6123-1DCD-AC90-6BBC47EFBEF9}"/>
              </a:ext>
            </a:extLst>
          </p:cNvPr>
          <p:cNvSpPr/>
          <p:nvPr/>
        </p:nvSpPr>
        <p:spPr>
          <a:xfrm>
            <a:off x="988153" y="4842343"/>
            <a:ext cx="8524823" cy="1319195"/>
          </a:xfrm>
          <a:prstGeom prst="wedgeRoundRectCallout">
            <a:avLst>
              <a:gd name="adj1" fmla="val -1713"/>
              <a:gd name="adj2" fmla="val 7308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9" name="Picture 8">
            <a:extLst>
              <a:ext uri="{FF2B5EF4-FFF2-40B4-BE49-F238E27FC236}">
                <a16:creationId xmlns:a16="http://schemas.microsoft.com/office/drawing/2014/main" id="{D2F07A85-3504-9A2D-B995-7FCC0A399F63}"/>
              </a:ext>
            </a:extLst>
          </p:cNvPr>
          <p:cNvPicPr>
            <a:picLocks noChangeAspect="1"/>
          </p:cNvPicPr>
          <p:nvPr/>
        </p:nvPicPr>
        <p:blipFill rotWithShape="1">
          <a:blip r:embed="rId2"/>
          <a:srcRect l="-779" t="-182" r="11" b="181"/>
          <a:stretch/>
        </p:blipFill>
        <p:spPr>
          <a:xfrm>
            <a:off x="7828827" y="4842343"/>
            <a:ext cx="1684149" cy="1319196"/>
          </a:xfrm>
          <a:prstGeom prst="rect">
            <a:avLst/>
          </a:prstGeom>
          <a:effectLst>
            <a:softEdge rad="317500"/>
          </a:effectLst>
        </p:spPr>
      </p:pic>
      <p:sp>
        <p:nvSpPr>
          <p:cNvPr id="10" name="TextBox 9">
            <a:extLst>
              <a:ext uri="{FF2B5EF4-FFF2-40B4-BE49-F238E27FC236}">
                <a16:creationId xmlns:a16="http://schemas.microsoft.com/office/drawing/2014/main" id="{A8C81E4F-5936-EEB1-F866-DB47588F8174}"/>
              </a:ext>
            </a:extLst>
          </p:cNvPr>
          <p:cNvSpPr txBox="1"/>
          <p:nvPr/>
        </p:nvSpPr>
        <p:spPr>
          <a:xfrm>
            <a:off x="1208598" y="5009322"/>
            <a:ext cx="6531745" cy="830997"/>
          </a:xfrm>
          <a:prstGeom prst="rect">
            <a:avLst/>
          </a:prstGeom>
          <a:noFill/>
        </p:spPr>
        <p:txBody>
          <a:bodyPr wrap="square" rtlCol="0">
            <a:spAutoFit/>
          </a:bodyPr>
          <a:lstStyle/>
          <a:p>
            <a:r>
              <a:rPr lang="en-GB" sz="2400" dirty="0">
                <a:latin typeface="Comic Sans MS" panose="030F0702030302020204" pitchFamily="66" charset="0"/>
              </a:rPr>
              <a:t>Q – What place does Jesus the Saviour have in church services at Christmas? </a:t>
            </a:r>
          </a:p>
        </p:txBody>
      </p:sp>
      <p:pic>
        <p:nvPicPr>
          <p:cNvPr id="11" name="Picture 10">
            <a:extLst>
              <a:ext uri="{FF2B5EF4-FFF2-40B4-BE49-F238E27FC236}">
                <a16:creationId xmlns:a16="http://schemas.microsoft.com/office/drawing/2014/main" id="{01A13DD9-9BC9-AB01-28B4-BE35CC43AD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22558" y="2053476"/>
            <a:ext cx="5032113" cy="2788866"/>
          </a:xfrm>
          <a:prstGeom prst="rect">
            <a:avLst/>
          </a:prstGeom>
        </p:spPr>
      </p:pic>
    </p:spTree>
    <p:extLst>
      <p:ext uri="{BB962C8B-B14F-4D97-AF65-F5344CB8AC3E}">
        <p14:creationId xmlns:p14="http://schemas.microsoft.com/office/powerpoint/2010/main" val="37853678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croll: Vertical 10">
            <a:extLst>
              <a:ext uri="{FF2B5EF4-FFF2-40B4-BE49-F238E27FC236}">
                <a16:creationId xmlns:a16="http://schemas.microsoft.com/office/drawing/2014/main" id="{D2855EC4-40A8-C55C-03CF-A7BBEFC675FB}"/>
              </a:ext>
            </a:extLst>
          </p:cNvPr>
          <p:cNvSpPr/>
          <p:nvPr/>
        </p:nvSpPr>
        <p:spPr>
          <a:xfrm>
            <a:off x="8525851" y="3340961"/>
            <a:ext cx="3506524" cy="3343031"/>
          </a:xfrm>
          <a:prstGeom prst="vertic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Rectangle: Rounded Corners 1">
            <a:extLst>
              <a:ext uri="{FF2B5EF4-FFF2-40B4-BE49-F238E27FC236}">
                <a16:creationId xmlns:a16="http://schemas.microsoft.com/office/drawing/2014/main" id="{124E609E-02BD-ED53-EB5B-358D19BBEDE7}"/>
              </a:ext>
            </a:extLst>
          </p:cNvPr>
          <p:cNvSpPr/>
          <p:nvPr/>
        </p:nvSpPr>
        <p:spPr>
          <a:xfrm>
            <a:off x="285136" y="235974"/>
            <a:ext cx="2418307" cy="703377"/>
          </a:xfrm>
          <a:prstGeom prst="round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TextBox 2">
            <a:extLst>
              <a:ext uri="{FF2B5EF4-FFF2-40B4-BE49-F238E27FC236}">
                <a16:creationId xmlns:a16="http://schemas.microsoft.com/office/drawing/2014/main" id="{246E70F0-7010-8D41-84AE-CD94F56A5070}"/>
              </a:ext>
            </a:extLst>
          </p:cNvPr>
          <p:cNvSpPr txBox="1"/>
          <p:nvPr/>
        </p:nvSpPr>
        <p:spPr>
          <a:xfrm>
            <a:off x="589209" y="229098"/>
            <a:ext cx="2638465" cy="646331"/>
          </a:xfrm>
          <a:prstGeom prst="rect">
            <a:avLst/>
          </a:prstGeom>
          <a:noFill/>
        </p:spPr>
        <p:txBody>
          <a:bodyPr wrap="square" rtlCol="0">
            <a:spAutoFit/>
          </a:bodyPr>
          <a:lstStyle/>
          <a:p>
            <a:r>
              <a:rPr lang="en-GB" sz="3600" dirty="0">
                <a:latin typeface="Comic Sans MS" panose="030F0702030302020204" pitchFamily="66" charset="0"/>
              </a:rPr>
              <a:t>Explore</a:t>
            </a:r>
          </a:p>
        </p:txBody>
      </p:sp>
      <p:pic>
        <p:nvPicPr>
          <p:cNvPr id="4" name="Picture 3">
            <a:extLst>
              <a:ext uri="{FF2B5EF4-FFF2-40B4-BE49-F238E27FC236}">
                <a16:creationId xmlns:a16="http://schemas.microsoft.com/office/drawing/2014/main" id="{2B5C5BDD-B05D-7D6F-CDE6-A3FBC0F1A426}"/>
              </a:ext>
            </a:extLst>
          </p:cNvPr>
          <p:cNvPicPr>
            <a:picLocks noChangeAspect="1"/>
          </p:cNvPicPr>
          <p:nvPr/>
        </p:nvPicPr>
        <p:blipFill rotWithShape="1">
          <a:blip r:embed="rId2"/>
          <a:srcRect l="-779" t="-182" r="11" b="181"/>
          <a:stretch/>
        </p:blipFill>
        <p:spPr>
          <a:xfrm>
            <a:off x="9232490" y="0"/>
            <a:ext cx="2959510" cy="2620635"/>
          </a:xfrm>
          <a:prstGeom prst="rect">
            <a:avLst/>
          </a:prstGeom>
          <a:effectLst>
            <a:softEdge rad="317500"/>
          </a:effectLst>
        </p:spPr>
      </p:pic>
      <p:pic>
        <p:nvPicPr>
          <p:cNvPr id="5" name="Picture 4">
            <a:extLst>
              <a:ext uri="{FF2B5EF4-FFF2-40B4-BE49-F238E27FC236}">
                <a16:creationId xmlns:a16="http://schemas.microsoft.com/office/drawing/2014/main" id="{8FA2D6AF-08AC-2E79-DB96-F30FBCC7DD39}"/>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2203" b="96476" l="9483" r="88793"/>
                    </a14:imgEffect>
                  </a14:imgLayer>
                </a14:imgProps>
              </a:ext>
            </a:extLst>
          </a:blip>
          <a:stretch>
            <a:fillRect/>
          </a:stretch>
        </p:blipFill>
        <p:spPr>
          <a:xfrm>
            <a:off x="285136" y="1369433"/>
            <a:ext cx="1389380" cy="2719705"/>
          </a:xfrm>
          <a:prstGeom prst="rect">
            <a:avLst/>
          </a:prstGeom>
        </p:spPr>
      </p:pic>
      <p:sp>
        <p:nvSpPr>
          <p:cNvPr id="7" name="TextBox 6">
            <a:extLst>
              <a:ext uri="{FF2B5EF4-FFF2-40B4-BE49-F238E27FC236}">
                <a16:creationId xmlns:a16="http://schemas.microsoft.com/office/drawing/2014/main" id="{A8E0FDDA-991C-6548-7132-8D52441F88F2}"/>
              </a:ext>
            </a:extLst>
          </p:cNvPr>
          <p:cNvSpPr txBox="1"/>
          <p:nvPr/>
        </p:nvSpPr>
        <p:spPr>
          <a:xfrm>
            <a:off x="1584658" y="1226816"/>
            <a:ext cx="8402180" cy="2246769"/>
          </a:xfrm>
          <a:prstGeom prst="rect">
            <a:avLst/>
          </a:prstGeom>
          <a:noFill/>
        </p:spPr>
        <p:txBody>
          <a:bodyPr wrap="square">
            <a:spAutoFit/>
          </a:bodyPr>
          <a:lstStyle/>
          <a:p>
            <a:r>
              <a:rPr lang="en-GB" sz="2000" b="1" dirty="0">
                <a:latin typeface="Comic Sans MS" panose="030F0702030302020204" pitchFamily="66" charset="0"/>
              </a:rPr>
              <a:t>Sam</a:t>
            </a:r>
            <a:r>
              <a:rPr lang="en-GB" sz="2000" dirty="0">
                <a:latin typeface="Comic Sans MS" panose="030F0702030302020204" pitchFamily="66" charset="0"/>
              </a:rPr>
              <a:t> says: At Christmas we put out a giant crib set at our church and people come to sing carols around the crib and tell the Christmas story. What do you know about Christmas? </a:t>
            </a:r>
          </a:p>
          <a:p>
            <a:r>
              <a:rPr lang="en-GB" sz="2000" b="1" dirty="0">
                <a:latin typeface="Comic Sans MS" panose="030F0702030302020204" pitchFamily="66" charset="0"/>
              </a:rPr>
              <a:t>Sam</a:t>
            </a:r>
            <a:r>
              <a:rPr lang="en-GB" sz="2000" dirty="0">
                <a:latin typeface="Comic Sans MS" panose="030F0702030302020204" pitchFamily="66" charset="0"/>
              </a:rPr>
              <a:t> says: Christmas is when we celebrate the birth of Jesus. We believe he is the ‘Saviour of the World’, the most special baby ever. I have to choose carols for our Crib service. Can you help me find carols about Jesus the saviour, please?</a:t>
            </a:r>
          </a:p>
        </p:txBody>
      </p:sp>
      <p:sp>
        <p:nvSpPr>
          <p:cNvPr id="8" name="TextBox 7">
            <a:extLst>
              <a:ext uri="{FF2B5EF4-FFF2-40B4-BE49-F238E27FC236}">
                <a16:creationId xmlns:a16="http://schemas.microsoft.com/office/drawing/2014/main" id="{D22DB135-0FBB-C044-1A8B-946E6D30C111}"/>
              </a:ext>
            </a:extLst>
          </p:cNvPr>
          <p:cNvSpPr txBox="1"/>
          <p:nvPr/>
        </p:nvSpPr>
        <p:spPr>
          <a:xfrm>
            <a:off x="71561" y="3903667"/>
            <a:ext cx="6361044" cy="2031325"/>
          </a:xfrm>
          <a:prstGeom prst="rect">
            <a:avLst/>
          </a:prstGeom>
          <a:noFill/>
        </p:spPr>
        <p:txBody>
          <a:bodyPr wrap="square" rtlCol="0">
            <a:spAutoFit/>
          </a:bodyPr>
          <a:lstStyle/>
          <a:p>
            <a:r>
              <a:rPr lang="en-GB" dirty="0">
                <a:solidFill>
                  <a:srgbClr val="0070C0"/>
                </a:solidFill>
                <a:latin typeface="Comic Sans MS" panose="030F0702030302020204" pitchFamily="66" charset="0"/>
              </a:rPr>
              <a:t>Activity – take a carol and underline words relating to ‘Saviour’ including saves, save, saving and saved.</a:t>
            </a:r>
          </a:p>
          <a:p>
            <a:r>
              <a:rPr lang="en-GB" dirty="0">
                <a:solidFill>
                  <a:srgbClr val="0070C0"/>
                </a:solidFill>
                <a:latin typeface="Comic Sans MS" panose="030F0702030302020204" pitchFamily="66" charset="0"/>
              </a:rPr>
              <a:t>Evidence- stick the copy of the hymn in your book. </a:t>
            </a:r>
          </a:p>
          <a:p>
            <a:endParaRPr lang="en-GB" dirty="0">
              <a:solidFill>
                <a:srgbClr val="0070C0"/>
              </a:solidFill>
              <a:latin typeface="Comic Sans MS" panose="030F0702030302020204" pitchFamily="66" charset="0"/>
            </a:endParaRPr>
          </a:p>
          <a:p>
            <a:r>
              <a:rPr lang="en-GB" dirty="0">
                <a:solidFill>
                  <a:srgbClr val="0070C0"/>
                </a:solidFill>
                <a:latin typeface="Comic Sans MS" panose="030F0702030302020204" pitchFamily="66" charset="0"/>
              </a:rPr>
              <a:t>Create a Christmas card using the line from the hymn.</a:t>
            </a:r>
          </a:p>
          <a:p>
            <a:r>
              <a:rPr lang="en-GB" dirty="0">
                <a:solidFill>
                  <a:srgbClr val="0070C0"/>
                </a:solidFill>
                <a:latin typeface="Comic Sans MS" panose="030F0702030302020204" pitchFamily="66" charset="0"/>
              </a:rPr>
              <a:t>This will be given to </a:t>
            </a:r>
            <a:r>
              <a:rPr lang="en-GB" dirty="0" smtClean="0">
                <a:solidFill>
                  <a:srgbClr val="0070C0"/>
                </a:solidFill>
                <a:latin typeface="Comic Sans MS" panose="030F0702030302020204" pitchFamily="66" charset="0"/>
              </a:rPr>
              <a:t>HILS Herts independent living service. </a:t>
            </a:r>
            <a:endParaRPr lang="en-GB" dirty="0">
              <a:solidFill>
                <a:srgbClr val="0070C0"/>
              </a:solidFill>
              <a:latin typeface="Comic Sans MS" panose="030F0702030302020204" pitchFamily="66" charset="0"/>
            </a:endParaRPr>
          </a:p>
        </p:txBody>
      </p:sp>
      <p:sp>
        <p:nvSpPr>
          <p:cNvPr id="10" name="TextBox 9">
            <a:extLst>
              <a:ext uri="{FF2B5EF4-FFF2-40B4-BE49-F238E27FC236}">
                <a16:creationId xmlns:a16="http://schemas.microsoft.com/office/drawing/2014/main" id="{D793A0EE-A2F1-165A-0FF6-8F2D912B1CED}"/>
              </a:ext>
            </a:extLst>
          </p:cNvPr>
          <p:cNvSpPr txBox="1"/>
          <p:nvPr/>
        </p:nvSpPr>
        <p:spPr>
          <a:xfrm>
            <a:off x="8947354" y="3292118"/>
            <a:ext cx="2959510" cy="3343031"/>
          </a:xfrm>
          <a:prstGeom prst="rect">
            <a:avLst/>
          </a:prstGeom>
          <a:noFill/>
        </p:spPr>
        <p:txBody>
          <a:bodyPr wrap="square">
            <a:spAutoFit/>
          </a:bodyPr>
          <a:lstStyle/>
          <a:p>
            <a:pPr>
              <a:lnSpc>
                <a:spcPct val="107000"/>
              </a:lnSpc>
              <a:spcAft>
                <a:spcPts val="800"/>
              </a:spcAft>
              <a:tabLst>
                <a:tab pos="3771900" algn="l"/>
              </a:tabLst>
            </a:pPr>
            <a:r>
              <a:rPr lang="en-GB" sz="12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Once In Royal David's City</a:t>
            </a:r>
            <a:r>
              <a:rPr lang="en-GB"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r>
              <a:rPr lang="en-GB" sz="12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
            </a:r>
            <a:br>
              <a:rPr lang="en-GB" sz="12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br>
            <a:r>
              <a:rPr lang="en-GB" sz="12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Once in royal David's city</a:t>
            </a:r>
            <a:br>
              <a:rPr lang="en-GB" sz="12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br>
            <a:r>
              <a:rPr lang="en-GB" sz="12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Stood a lowly cattle-shed</a:t>
            </a:r>
            <a:br>
              <a:rPr lang="en-GB" sz="12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br>
            <a:r>
              <a:rPr lang="en-GB" sz="12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Where a mother laid her Baby</a:t>
            </a:r>
            <a:br>
              <a:rPr lang="en-GB" sz="12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br>
            <a:r>
              <a:rPr lang="en-GB" sz="12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In a manger for His bed;</a:t>
            </a:r>
            <a:br>
              <a:rPr lang="en-GB" sz="12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br>
            <a:r>
              <a:rPr lang="en-GB" sz="12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Mary was that mother mild,</a:t>
            </a:r>
            <a:br>
              <a:rPr lang="en-GB" sz="12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br>
            <a:r>
              <a:rPr lang="en-GB" sz="12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Jesus Christ her little child.</a:t>
            </a:r>
            <a:br>
              <a:rPr lang="en-GB" sz="12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br>
            <a:r>
              <a:rPr lang="en-GB" sz="18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
            </a:r>
            <a:br>
              <a:rPr lang="en-GB" sz="18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br>
            <a:r>
              <a:rPr lang="en-GB" sz="12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He came down to earth from heaven,</a:t>
            </a:r>
            <a:br>
              <a:rPr lang="en-GB" sz="12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br>
            <a:r>
              <a:rPr lang="en-GB" sz="12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Who is God and Lord of all,</a:t>
            </a:r>
            <a:br>
              <a:rPr lang="en-GB" sz="12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br>
            <a:r>
              <a:rPr lang="en-GB" sz="12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And His shelter was a stable,</a:t>
            </a:r>
            <a:br>
              <a:rPr lang="en-GB" sz="12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br>
            <a:r>
              <a:rPr lang="en-GB" sz="12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And His cradle was a stall;</a:t>
            </a:r>
            <a:br>
              <a:rPr lang="en-GB" sz="12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br>
            <a:r>
              <a:rPr lang="en-GB" sz="12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With the poor, and mean, and lowly,</a:t>
            </a:r>
            <a:br>
              <a:rPr lang="en-GB" sz="12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br>
            <a:r>
              <a:rPr lang="en-GB" sz="12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Lived on earth our Saviour holy.</a:t>
            </a:r>
            <a:endParaRPr lang="en-GB"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3" name="Picture 12">
            <a:extLst>
              <a:ext uri="{FF2B5EF4-FFF2-40B4-BE49-F238E27FC236}">
                <a16:creationId xmlns:a16="http://schemas.microsoft.com/office/drawing/2014/main" id="{A6DA79E7-5B10-92CE-AB3E-0170EA45B332}"/>
              </a:ext>
            </a:extLst>
          </p:cNvPr>
          <p:cNvPicPr>
            <a:picLocks noChangeAspect="1"/>
          </p:cNvPicPr>
          <p:nvPr/>
        </p:nvPicPr>
        <p:blipFill>
          <a:blip r:embed="rId5"/>
          <a:stretch>
            <a:fillRect/>
          </a:stretch>
        </p:blipFill>
        <p:spPr>
          <a:xfrm>
            <a:off x="6096000" y="4430887"/>
            <a:ext cx="2605115" cy="1833107"/>
          </a:xfrm>
          <a:prstGeom prst="rect">
            <a:avLst/>
          </a:prstGeom>
        </p:spPr>
      </p:pic>
      <p:sp>
        <p:nvSpPr>
          <p:cNvPr id="15" name="TextBox 14">
            <a:extLst>
              <a:ext uri="{FF2B5EF4-FFF2-40B4-BE49-F238E27FC236}">
                <a16:creationId xmlns:a16="http://schemas.microsoft.com/office/drawing/2014/main" id="{1D483D5E-D49D-B371-2B22-B10A9F0722B1}"/>
              </a:ext>
            </a:extLst>
          </p:cNvPr>
          <p:cNvSpPr txBox="1"/>
          <p:nvPr/>
        </p:nvSpPr>
        <p:spPr>
          <a:xfrm>
            <a:off x="6391411" y="4331069"/>
            <a:ext cx="2309704" cy="369332"/>
          </a:xfrm>
          <a:prstGeom prst="rect">
            <a:avLst/>
          </a:prstGeom>
          <a:noFill/>
        </p:spPr>
        <p:txBody>
          <a:bodyPr wrap="square">
            <a:spAutoFit/>
          </a:bodyPr>
          <a:lstStyle/>
          <a:p>
            <a:r>
              <a:rPr lang="en-GB" sz="1800" dirty="0">
                <a:effectLst/>
                <a:latin typeface="Freestyle Script" panose="030804020302050B0404" pitchFamily="66" charset="0"/>
                <a:ea typeface="Calibri" panose="020F0502020204030204" pitchFamily="34" charset="0"/>
                <a:cs typeface="Times New Roman" panose="02020603050405020304" pitchFamily="18" charset="0"/>
              </a:rPr>
              <a:t>Lived on earth our Saviour holy</a:t>
            </a:r>
            <a:r>
              <a:rPr lang="en-GB" sz="1800" dirty="0">
                <a:solidFill>
                  <a:schemeClr val="bg1"/>
                </a:solidFill>
                <a:effectLst/>
                <a:latin typeface="Freestyle Script" panose="030804020302050B0404" pitchFamily="66" charset="0"/>
                <a:ea typeface="Calibri" panose="020F0502020204030204" pitchFamily="34" charset="0"/>
                <a:cs typeface="Times New Roman" panose="02020603050405020304" pitchFamily="18" charset="0"/>
              </a:rPr>
              <a:t>.</a:t>
            </a:r>
            <a:endParaRPr lang="en-GB" dirty="0">
              <a:latin typeface="Freestyle Script" panose="030804020302050B0404" pitchFamily="66" charset="0"/>
            </a:endParaRPr>
          </a:p>
        </p:txBody>
      </p:sp>
    </p:spTree>
    <p:extLst>
      <p:ext uri="{BB962C8B-B14F-4D97-AF65-F5344CB8AC3E}">
        <p14:creationId xmlns:p14="http://schemas.microsoft.com/office/powerpoint/2010/main" val="15911917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124E609E-02BD-ED53-EB5B-358D19BBEDE7}"/>
              </a:ext>
            </a:extLst>
          </p:cNvPr>
          <p:cNvSpPr/>
          <p:nvPr/>
        </p:nvSpPr>
        <p:spPr>
          <a:xfrm>
            <a:off x="285136" y="235974"/>
            <a:ext cx="2418307" cy="703377"/>
          </a:xfrm>
          <a:prstGeom prst="round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TextBox 2">
            <a:extLst>
              <a:ext uri="{FF2B5EF4-FFF2-40B4-BE49-F238E27FC236}">
                <a16:creationId xmlns:a16="http://schemas.microsoft.com/office/drawing/2014/main" id="{246E70F0-7010-8D41-84AE-CD94F56A5070}"/>
              </a:ext>
            </a:extLst>
          </p:cNvPr>
          <p:cNvSpPr txBox="1"/>
          <p:nvPr/>
        </p:nvSpPr>
        <p:spPr>
          <a:xfrm>
            <a:off x="589209" y="229098"/>
            <a:ext cx="2638465" cy="646331"/>
          </a:xfrm>
          <a:prstGeom prst="rect">
            <a:avLst/>
          </a:prstGeom>
          <a:noFill/>
        </p:spPr>
        <p:txBody>
          <a:bodyPr wrap="square" rtlCol="0">
            <a:spAutoFit/>
          </a:bodyPr>
          <a:lstStyle/>
          <a:p>
            <a:r>
              <a:rPr lang="en-GB" sz="3600" dirty="0">
                <a:latin typeface="Comic Sans MS" panose="030F0702030302020204" pitchFamily="66" charset="0"/>
              </a:rPr>
              <a:t>Explore</a:t>
            </a:r>
          </a:p>
        </p:txBody>
      </p:sp>
      <p:pic>
        <p:nvPicPr>
          <p:cNvPr id="4" name="Picture 3">
            <a:extLst>
              <a:ext uri="{FF2B5EF4-FFF2-40B4-BE49-F238E27FC236}">
                <a16:creationId xmlns:a16="http://schemas.microsoft.com/office/drawing/2014/main" id="{2B5C5BDD-B05D-7D6F-CDE6-A3FBC0F1A426}"/>
              </a:ext>
            </a:extLst>
          </p:cNvPr>
          <p:cNvPicPr>
            <a:picLocks noChangeAspect="1"/>
          </p:cNvPicPr>
          <p:nvPr/>
        </p:nvPicPr>
        <p:blipFill rotWithShape="1">
          <a:blip r:embed="rId2"/>
          <a:srcRect l="-779" t="-182" r="11" b="181"/>
          <a:stretch/>
        </p:blipFill>
        <p:spPr>
          <a:xfrm>
            <a:off x="9232490" y="0"/>
            <a:ext cx="2959510" cy="2620635"/>
          </a:xfrm>
          <a:prstGeom prst="rect">
            <a:avLst/>
          </a:prstGeom>
          <a:effectLst>
            <a:softEdge rad="317500"/>
          </a:effectLst>
        </p:spPr>
      </p:pic>
      <p:pic>
        <p:nvPicPr>
          <p:cNvPr id="5" name="Picture 4">
            <a:extLst>
              <a:ext uri="{FF2B5EF4-FFF2-40B4-BE49-F238E27FC236}">
                <a16:creationId xmlns:a16="http://schemas.microsoft.com/office/drawing/2014/main" id="{B63BD99F-C544-41A3-070D-992860A95183}"/>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2203" b="96476" l="9483" r="88793"/>
                    </a14:imgEffect>
                  </a14:imgLayer>
                </a14:imgProps>
              </a:ext>
            </a:extLst>
          </a:blip>
          <a:stretch>
            <a:fillRect/>
          </a:stretch>
        </p:blipFill>
        <p:spPr>
          <a:xfrm>
            <a:off x="0" y="1330875"/>
            <a:ext cx="1389380" cy="2719705"/>
          </a:xfrm>
          <a:prstGeom prst="rect">
            <a:avLst/>
          </a:prstGeom>
        </p:spPr>
      </p:pic>
      <p:sp>
        <p:nvSpPr>
          <p:cNvPr id="7" name="TextBox 6">
            <a:extLst>
              <a:ext uri="{FF2B5EF4-FFF2-40B4-BE49-F238E27FC236}">
                <a16:creationId xmlns:a16="http://schemas.microsoft.com/office/drawing/2014/main" id="{5FA46E91-0791-651A-0450-2A73EBD24490}"/>
              </a:ext>
            </a:extLst>
          </p:cNvPr>
          <p:cNvSpPr txBox="1"/>
          <p:nvPr/>
        </p:nvSpPr>
        <p:spPr>
          <a:xfrm>
            <a:off x="1160890" y="1369433"/>
            <a:ext cx="8627166" cy="2554545"/>
          </a:xfrm>
          <a:prstGeom prst="rect">
            <a:avLst/>
          </a:prstGeom>
          <a:noFill/>
        </p:spPr>
        <p:txBody>
          <a:bodyPr wrap="square">
            <a:spAutoFit/>
          </a:bodyPr>
          <a:lstStyle/>
          <a:p>
            <a:r>
              <a:rPr lang="en-GB" sz="2000" b="1" dirty="0">
                <a:latin typeface="Comic Sans MS" panose="030F0702030302020204" pitchFamily="66" charset="0"/>
              </a:rPr>
              <a:t>Sam</a:t>
            </a:r>
            <a:r>
              <a:rPr lang="en-GB" sz="2000" dirty="0">
                <a:latin typeface="Comic Sans MS" panose="030F0702030302020204" pitchFamily="66" charset="0"/>
              </a:rPr>
              <a:t> says: Thank you for helping me. You saved the day! At our church services over Christmas we remember Jesus is our saviour, helper, and friend. To show our thanks, we collect money for night shelters to save people from being out on the streets. We also save people from being lonely by offering Christmas lunch at the church hall; my mum and dad help cook and I set tables. We invite the Salvation Army band to come and play carols for us to sing in the afternoon. My friend, Emily, is in the band. </a:t>
            </a:r>
          </a:p>
        </p:txBody>
      </p:sp>
      <p:pic>
        <p:nvPicPr>
          <p:cNvPr id="8" name="Picture 7">
            <a:extLst>
              <a:ext uri="{FF2B5EF4-FFF2-40B4-BE49-F238E27FC236}">
                <a16:creationId xmlns:a16="http://schemas.microsoft.com/office/drawing/2014/main" id="{A3A2436A-DF3C-97E0-291D-9DE0994B4B9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74592" y="5160121"/>
            <a:ext cx="2964180" cy="1419860"/>
          </a:xfrm>
          <a:prstGeom prst="rect">
            <a:avLst/>
          </a:prstGeom>
        </p:spPr>
      </p:pic>
    </p:spTree>
    <p:extLst>
      <p:ext uri="{BB962C8B-B14F-4D97-AF65-F5344CB8AC3E}">
        <p14:creationId xmlns:p14="http://schemas.microsoft.com/office/powerpoint/2010/main" val="10204382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124E609E-02BD-ED53-EB5B-358D19BBEDE7}"/>
              </a:ext>
            </a:extLst>
          </p:cNvPr>
          <p:cNvSpPr/>
          <p:nvPr/>
        </p:nvSpPr>
        <p:spPr>
          <a:xfrm>
            <a:off x="285136" y="235974"/>
            <a:ext cx="2418307" cy="703377"/>
          </a:xfrm>
          <a:prstGeom prst="round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TextBox 2">
            <a:extLst>
              <a:ext uri="{FF2B5EF4-FFF2-40B4-BE49-F238E27FC236}">
                <a16:creationId xmlns:a16="http://schemas.microsoft.com/office/drawing/2014/main" id="{246E70F0-7010-8D41-84AE-CD94F56A5070}"/>
              </a:ext>
            </a:extLst>
          </p:cNvPr>
          <p:cNvSpPr txBox="1"/>
          <p:nvPr/>
        </p:nvSpPr>
        <p:spPr>
          <a:xfrm>
            <a:off x="589209" y="229098"/>
            <a:ext cx="2638465" cy="646331"/>
          </a:xfrm>
          <a:prstGeom prst="rect">
            <a:avLst/>
          </a:prstGeom>
          <a:noFill/>
        </p:spPr>
        <p:txBody>
          <a:bodyPr wrap="square" rtlCol="0">
            <a:spAutoFit/>
          </a:bodyPr>
          <a:lstStyle/>
          <a:p>
            <a:r>
              <a:rPr lang="en-GB" sz="3600" dirty="0">
                <a:latin typeface="Comic Sans MS" panose="030F0702030302020204" pitchFamily="66" charset="0"/>
              </a:rPr>
              <a:t>Explore</a:t>
            </a:r>
          </a:p>
        </p:txBody>
      </p:sp>
      <p:pic>
        <p:nvPicPr>
          <p:cNvPr id="4" name="Picture 3">
            <a:extLst>
              <a:ext uri="{FF2B5EF4-FFF2-40B4-BE49-F238E27FC236}">
                <a16:creationId xmlns:a16="http://schemas.microsoft.com/office/drawing/2014/main" id="{2B5C5BDD-B05D-7D6F-CDE6-A3FBC0F1A426}"/>
              </a:ext>
            </a:extLst>
          </p:cNvPr>
          <p:cNvPicPr>
            <a:picLocks noChangeAspect="1"/>
          </p:cNvPicPr>
          <p:nvPr/>
        </p:nvPicPr>
        <p:blipFill rotWithShape="1">
          <a:blip r:embed="rId2"/>
          <a:srcRect l="-779" t="-182" r="11" b="181"/>
          <a:stretch/>
        </p:blipFill>
        <p:spPr>
          <a:xfrm>
            <a:off x="9232490" y="0"/>
            <a:ext cx="2959510" cy="2620635"/>
          </a:xfrm>
          <a:prstGeom prst="rect">
            <a:avLst/>
          </a:prstGeom>
          <a:effectLst>
            <a:softEdge rad="317500"/>
          </a:effectLst>
        </p:spPr>
      </p:pic>
      <p:sp>
        <p:nvSpPr>
          <p:cNvPr id="6" name="TextBox 5">
            <a:extLst>
              <a:ext uri="{FF2B5EF4-FFF2-40B4-BE49-F238E27FC236}">
                <a16:creationId xmlns:a16="http://schemas.microsoft.com/office/drawing/2014/main" id="{07B86DC3-F06D-2BFB-2122-8BAC0B3208DF}"/>
              </a:ext>
            </a:extLst>
          </p:cNvPr>
          <p:cNvSpPr txBox="1"/>
          <p:nvPr/>
        </p:nvSpPr>
        <p:spPr>
          <a:xfrm>
            <a:off x="367748" y="1171680"/>
            <a:ext cx="9619090" cy="1077218"/>
          </a:xfrm>
          <a:prstGeom prst="rect">
            <a:avLst/>
          </a:prstGeom>
          <a:noFill/>
        </p:spPr>
        <p:txBody>
          <a:bodyPr wrap="square">
            <a:spAutoFit/>
          </a:bodyPr>
          <a:lstStyle/>
          <a:p>
            <a:r>
              <a:rPr lang="en-GB" sz="3200" dirty="0">
                <a:solidFill>
                  <a:srgbClr val="00B050"/>
                </a:solidFill>
                <a:latin typeface="Comic Sans MS" panose="030F0702030302020204" pitchFamily="66" charset="0"/>
              </a:rPr>
              <a:t>L.O: To explore the Christian belief that Jesus brings ‘Salvation’ (through Christian Living) </a:t>
            </a:r>
          </a:p>
        </p:txBody>
      </p:sp>
      <p:sp>
        <p:nvSpPr>
          <p:cNvPr id="7" name="TextBox 6">
            <a:extLst>
              <a:ext uri="{FF2B5EF4-FFF2-40B4-BE49-F238E27FC236}">
                <a16:creationId xmlns:a16="http://schemas.microsoft.com/office/drawing/2014/main" id="{894DB8D0-CB2A-3629-5158-49CB28B9E866}"/>
              </a:ext>
            </a:extLst>
          </p:cNvPr>
          <p:cNvSpPr txBox="1"/>
          <p:nvPr/>
        </p:nvSpPr>
        <p:spPr>
          <a:xfrm>
            <a:off x="2949934" y="373711"/>
            <a:ext cx="2959510" cy="369332"/>
          </a:xfrm>
          <a:prstGeom prst="rect">
            <a:avLst/>
          </a:prstGeom>
          <a:noFill/>
        </p:spPr>
        <p:txBody>
          <a:bodyPr wrap="square" rtlCol="0">
            <a:spAutoFit/>
          </a:bodyPr>
          <a:lstStyle/>
          <a:p>
            <a:r>
              <a:rPr lang="en-GB" dirty="0">
                <a:latin typeface="Comic Sans MS" panose="030F0702030302020204" pitchFamily="66" charset="0"/>
              </a:rPr>
              <a:t>Lesson 5</a:t>
            </a:r>
          </a:p>
        </p:txBody>
      </p:sp>
      <p:sp>
        <p:nvSpPr>
          <p:cNvPr id="8" name="Speech Bubble: Rectangle with Corners Rounded 7">
            <a:extLst>
              <a:ext uri="{FF2B5EF4-FFF2-40B4-BE49-F238E27FC236}">
                <a16:creationId xmlns:a16="http://schemas.microsoft.com/office/drawing/2014/main" id="{2A99F1FE-3EBC-CD31-3FDB-83488F477A78}"/>
              </a:ext>
            </a:extLst>
          </p:cNvPr>
          <p:cNvSpPr/>
          <p:nvPr/>
        </p:nvSpPr>
        <p:spPr>
          <a:xfrm>
            <a:off x="495172" y="5096785"/>
            <a:ext cx="8524823" cy="1319195"/>
          </a:xfrm>
          <a:prstGeom prst="wedgeRoundRectCallout">
            <a:avLst>
              <a:gd name="adj1" fmla="val -1713"/>
              <a:gd name="adj2" fmla="val 7308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id="{31BFB99D-45BE-9BF2-1B42-2FBD0BF9A30A}"/>
              </a:ext>
            </a:extLst>
          </p:cNvPr>
          <p:cNvSpPr txBox="1"/>
          <p:nvPr/>
        </p:nvSpPr>
        <p:spPr>
          <a:xfrm>
            <a:off x="652007" y="5340883"/>
            <a:ext cx="6531745" cy="830997"/>
          </a:xfrm>
          <a:prstGeom prst="rect">
            <a:avLst/>
          </a:prstGeom>
          <a:noFill/>
        </p:spPr>
        <p:txBody>
          <a:bodyPr wrap="square" rtlCol="0">
            <a:spAutoFit/>
          </a:bodyPr>
          <a:lstStyle/>
          <a:p>
            <a:r>
              <a:rPr lang="en-GB" sz="2400" dirty="0">
                <a:latin typeface="Comic Sans MS" panose="030F0702030302020204" pitchFamily="66" charset="0"/>
              </a:rPr>
              <a:t>Q – If you are rescued, is it your responsibility to rescue or help others? </a:t>
            </a:r>
          </a:p>
        </p:txBody>
      </p:sp>
      <p:pic>
        <p:nvPicPr>
          <p:cNvPr id="10" name="Picture 9">
            <a:extLst>
              <a:ext uri="{FF2B5EF4-FFF2-40B4-BE49-F238E27FC236}">
                <a16:creationId xmlns:a16="http://schemas.microsoft.com/office/drawing/2014/main" id="{C21D1EB2-8C82-55D9-BB31-1FCDADED3128}"/>
              </a:ext>
            </a:extLst>
          </p:cNvPr>
          <p:cNvPicPr>
            <a:picLocks noChangeAspect="1"/>
          </p:cNvPicPr>
          <p:nvPr/>
        </p:nvPicPr>
        <p:blipFill rotWithShape="1">
          <a:blip r:embed="rId2"/>
          <a:srcRect l="-779" t="-182" r="11" b="181"/>
          <a:stretch/>
        </p:blipFill>
        <p:spPr>
          <a:xfrm>
            <a:off x="7492681" y="5096785"/>
            <a:ext cx="1684149" cy="1319196"/>
          </a:xfrm>
          <a:prstGeom prst="rect">
            <a:avLst/>
          </a:prstGeom>
          <a:effectLst>
            <a:softEdge rad="317500"/>
          </a:effectLst>
        </p:spPr>
      </p:pic>
      <p:pic>
        <p:nvPicPr>
          <p:cNvPr id="12" name="Picture 11">
            <a:extLst>
              <a:ext uri="{FF2B5EF4-FFF2-40B4-BE49-F238E27FC236}">
                <a16:creationId xmlns:a16="http://schemas.microsoft.com/office/drawing/2014/main" id="{55B3A6F1-2F44-3970-C094-FE9094AACB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25718" y="2310657"/>
            <a:ext cx="4666963" cy="2698847"/>
          </a:xfrm>
          <a:prstGeom prst="rect">
            <a:avLst/>
          </a:prstGeom>
        </p:spPr>
      </p:pic>
    </p:spTree>
    <p:extLst>
      <p:ext uri="{BB962C8B-B14F-4D97-AF65-F5344CB8AC3E}">
        <p14:creationId xmlns:p14="http://schemas.microsoft.com/office/powerpoint/2010/main" val="13918227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EAD4037-EA87-31FA-20D5-8F8573C9D430}"/>
              </a:ext>
            </a:extLst>
          </p:cNvPr>
          <p:cNvPicPr>
            <a:picLocks noChangeAspect="1"/>
          </p:cNvPicPr>
          <p:nvPr/>
        </p:nvPicPr>
        <p:blipFill rotWithShape="1">
          <a:blip r:embed="rId2"/>
          <a:srcRect l="-779" t="-182" r="11" b="181"/>
          <a:stretch/>
        </p:blipFill>
        <p:spPr>
          <a:xfrm>
            <a:off x="9232490" y="0"/>
            <a:ext cx="2959510" cy="2620635"/>
          </a:xfrm>
          <a:prstGeom prst="rect">
            <a:avLst/>
          </a:prstGeom>
          <a:effectLst>
            <a:softEdge rad="317500"/>
          </a:effectLst>
        </p:spPr>
      </p:pic>
      <p:sp>
        <p:nvSpPr>
          <p:cNvPr id="3" name="TextBox 2">
            <a:extLst>
              <a:ext uri="{FF2B5EF4-FFF2-40B4-BE49-F238E27FC236}">
                <a16:creationId xmlns:a16="http://schemas.microsoft.com/office/drawing/2014/main" id="{73138328-40B9-4C53-6B26-146FDB8ADF2A}"/>
              </a:ext>
            </a:extLst>
          </p:cNvPr>
          <p:cNvSpPr txBox="1"/>
          <p:nvPr/>
        </p:nvSpPr>
        <p:spPr>
          <a:xfrm>
            <a:off x="9232491" y="1125651"/>
            <a:ext cx="2880852" cy="369332"/>
          </a:xfrm>
          <a:prstGeom prst="rect">
            <a:avLst/>
          </a:prstGeom>
          <a:gradFill flip="none" rotWithShape="1">
            <a:gsLst>
              <a:gs pos="84000">
                <a:schemeClr val="bg1">
                  <a:alpha val="52000"/>
                  <a:lumMod val="89000"/>
                  <a:lumOff val="11000"/>
                </a:schemeClr>
              </a:gs>
              <a:gs pos="96000">
                <a:schemeClr val="bg2"/>
              </a:gs>
              <a:gs pos="99000">
                <a:schemeClr val="bg2">
                  <a:lumMod val="75000"/>
                </a:schemeClr>
              </a:gs>
              <a:gs pos="100000">
                <a:schemeClr val="bg2">
                  <a:lumMod val="75000"/>
                </a:schemeClr>
              </a:gs>
            </a:gsLst>
            <a:lin ang="5400000" scaled="1"/>
            <a:tileRect/>
          </a:gradFill>
        </p:spPr>
        <p:txBody>
          <a:bodyPr wrap="square">
            <a:spAutoFit/>
          </a:bodyPr>
          <a:lstStyle/>
          <a:p>
            <a:r>
              <a:rPr lang="en-GB" dirty="0">
                <a:latin typeface="Comic Sans MS" panose="030F0702030302020204" pitchFamily="66" charset="0"/>
              </a:rPr>
              <a:t>The EMMANUEL Project</a:t>
            </a:r>
          </a:p>
        </p:txBody>
      </p:sp>
      <p:pic>
        <p:nvPicPr>
          <p:cNvPr id="5" name="Picture 4">
            <a:extLst>
              <a:ext uri="{FF2B5EF4-FFF2-40B4-BE49-F238E27FC236}">
                <a16:creationId xmlns:a16="http://schemas.microsoft.com/office/drawing/2014/main" id="{6220B70C-5CF7-BBE7-7665-8EAF236E4B7B}"/>
              </a:ext>
            </a:extLst>
          </p:cNvPr>
          <p:cNvPicPr>
            <a:picLocks noChangeAspect="1"/>
          </p:cNvPicPr>
          <p:nvPr/>
        </p:nvPicPr>
        <p:blipFill>
          <a:blip r:embed="rId3"/>
          <a:stretch>
            <a:fillRect/>
          </a:stretch>
        </p:blipFill>
        <p:spPr>
          <a:xfrm>
            <a:off x="422787" y="5732349"/>
            <a:ext cx="10896600" cy="933450"/>
          </a:xfrm>
          <a:prstGeom prst="rect">
            <a:avLst/>
          </a:prstGeom>
        </p:spPr>
      </p:pic>
      <p:sp>
        <p:nvSpPr>
          <p:cNvPr id="6" name="Rectangle: Rounded Corners 5">
            <a:extLst>
              <a:ext uri="{FF2B5EF4-FFF2-40B4-BE49-F238E27FC236}">
                <a16:creationId xmlns:a16="http://schemas.microsoft.com/office/drawing/2014/main" id="{1B36F342-AC8B-F075-4314-32450F39AF3D}"/>
              </a:ext>
            </a:extLst>
          </p:cNvPr>
          <p:cNvSpPr/>
          <p:nvPr/>
        </p:nvSpPr>
        <p:spPr>
          <a:xfrm>
            <a:off x="285136" y="235974"/>
            <a:ext cx="2880852" cy="703377"/>
          </a:xfrm>
          <a:prstGeom prst="round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40792B3A-0663-F6D6-4E73-799ECA056DDC}"/>
              </a:ext>
            </a:extLst>
          </p:cNvPr>
          <p:cNvSpPr txBox="1"/>
          <p:nvPr/>
        </p:nvSpPr>
        <p:spPr>
          <a:xfrm>
            <a:off x="422787" y="354576"/>
            <a:ext cx="4984955" cy="584775"/>
          </a:xfrm>
          <a:prstGeom prst="rect">
            <a:avLst/>
          </a:prstGeom>
          <a:noFill/>
        </p:spPr>
        <p:txBody>
          <a:bodyPr wrap="square" rtlCol="0">
            <a:spAutoFit/>
          </a:bodyPr>
          <a:lstStyle/>
          <a:p>
            <a:r>
              <a:rPr lang="en-GB" sz="3200" dirty="0">
                <a:latin typeface="Comic Sans MS" panose="030F0702030302020204" pitchFamily="66" charset="0"/>
              </a:rPr>
              <a:t>Introduction</a:t>
            </a:r>
          </a:p>
        </p:txBody>
      </p:sp>
      <p:sp>
        <p:nvSpPr>
          <p:cNvPr id="8" name="TextBox 7">
            <a:extLst>
              <a:ext uri="{FF2B5EF4-FFF2-40B4-BE49-F238E27FC236}">
                <a16:creationId xmlns:a16="http://schemas.microsoft.com/office/drawing/2014/main" id="{928D8E35-B57F-E3D2-D78D-5C3FE17FCC85}"/>
              </a:ext>
            </a:extLst>
          </p:cNvPr>
          <p:cNvSpPr txBox="1"/>
          <p:nvPr/>
        </p:nvSpPr>
        <p:spPr>
          <a:xfrm>
            <a:off x="334297" y="1628251"/>
            <a:ext cx="9950246" cy="4154984"/>
          </a:xfrm>
          <a:prstGeom prst="rect">
            <a:avLst/>
          </a:prstGeom>
          <a:noFill/>
        </p:spPr>
        <p:txBody>
          <a:bodyPr wrap="square" rtlCol="0">
            <a:spAutoFit/>
          </a:bodyPr>
          <a:lstStyle/>
          <a:p>
            <a:r>
              <a:rPr lang="en-GB" sz="2400" dirty="0">
                <a:latin typeface="Comic Sans MS" panose="030F0702030302020204" pitchFamily="66" charset="0"/>
              </a:rPr>
              <a:t>Date – </a:t>
            </a:r>
            <a:r>
              <a:rPr lang="en-GB" sz="2400" dirty="0" smtClean="0">
                <a:latin typeface="Comic Sans MS" panose="030F0702030302020204" pitchFamily="66" charset="0"/>
              </a:rPr>
              <a:t>Wednesday 2</a:t>
            </a:r>
            <a:r>
              <a:rPr lang="en-GB" sz="2400" baseline="30000" dirty="0" smtClean="0">
                <a:latin typeface="Comic Sans MS" panose="030F0702030302020204" pitchFamily="66" charset="0"/>
              </a:rPr>
              <a:t>nd</a:t>
            </a:r>
            <a:r>
              <a:rPr lang="en-GB" sz="2400" dirty="0" smtClean="0">
                <a:latin typeface="Comic Sans MS" panose="030F0702030302020204" pitchFamily="66" charset="0"/>
              </a:rPr>
              <a:t> November </a:t>
            </a:r>
            <a:endParaRPr lang="en-GB" sz="2400" dirty="0">
              <a:latin typeface="Comic Sans MS" panose="030F0702030302020204" pitchFamily="66" charset="0"/>
            </a:endParaRPr>
          </a:p>
          <a:p>
            <a:endParaRPr lang="en-GB" sz="2400" dirty="0">
              <a:latin typeface="Comic Sans MS" panose="030F0702030302020204" pitchFamily="66" charset="0"/>
            </a:endParaRPr>
          </a:p>
          <a:p>
            <a:endParaRPr lang="en-GB" sz="2400" dirty="0">
              <a:latin typeface="Comic Sans MS" panose="030F0702030302020204" pitchFamily="66" charset="0"/>
            </a:endParaRPr>
          </a:p>
          <a:p>
            <a:endParaRPr lang="en-GB" sz="2400" dirty="0">
              <a:latin typeface="Comic Sans MS" panose="030F0702030302020204" pitchFamily="66" charset="0"/>
            </a:endParaRPr>
          </a:p>
          <a:p>
            <a:endParaRPr lang="en-GB" sz="2400" dirty="0">
              <a:latin typeface="Comic Sans MS" panose="030F0702030302020204" pitchFamily="66" charset="0"/>
            </a:endParaRPr>
          </a:p>
          <a:p>
            <a:r>
              <a:rPr lang="en-GB" sz="2400" dirty="0">
                <a:latin typeface="Comic Sans MS" panose="030F0702030302020204" pitchFamily="66" charset="0"/>
              </a:rPr>
              <a:t>Instruction – stick this assessment at the start of the topic into your book under the date and LO.</a:t>
            </a:r>
          </a:p>
          <a:p>
            <a:r>
              <a:rPr lang="en-GB" sz="2400" dirty="0">
                <a:latin typeface="Comic Sans MS" panose="030F0702030302020204" pitchFamily="66" charset="0"/>
              </a:rPr>
              <a:t>Read the topic question – How does believing Jesus is their saviour inspire Christians to save and serve others? Tick where you think you are in the topic. Remember your assessment should change and improve at the end. </a:t>
            </a:r>
          </a:p>
        </p:txBody>
      </p:sp>
      <p:sp>
        <p:nvSpPr>
          <p:cNvPr id="4" name="TextBox 3">
            <a:extLst>
              <a:ext uri="{FF2B5EF4-FFF2-40B4-BE49-F238E27FC236}">
                <a16:creationId xmlns:a16="http://schemas.microsoft.com/office/drawing/2014/main" id="{4A2305C8-6CC1-9D54-3955-DD7BEB8F9414}"/>
              </a:ext>
            </a:extLst>
          </p:cNvPr>
          <p:cNvSpPr txBox="1"/>
          <p:nvPr/>
        </p:nvSpPr>
        <p:spPr>
          <a:xfrm>
            <a:off x="334296" y="2232930"/>
            <a:ext cx="9447261" cy="1077218"/>
          </a:xfrm>
          <a:prstGeom prst="rect">
            <a:avLst/>
          </a:prstGeom>
          <a:noFill/>
        </p:spPr>
        <p:txBody>
          <a:bodyPr wrap="square" rtlCol="0">
            <a:spAutoFit/>
          </a:bodyPr>
          <a:lstStyle/>
          <a:p>
            <a:r>
              <a:rPr lang="en-GB" sz="3200" dirty="0">
                <a:solidFill>
                  <a:srgbClr val="00B050"/>
                </a:solidFill>
                <a:latin typeface="Comic Sans MS" panose="030F0702030302020204" pitchFamily="66" charset="0"/>
              </a:rPr>
              <a:t>L.O: To understand the meaning of save, saviour and salvation.</a:t>
            </a:r>
          </a:p>
        </p:txBody>
      </p:sp>
    </p:spTree>
    <p:extLst>
      <p:ext uri="{BB962C8B-B14F-4D97-AF65-F5344CB8AC3E}">
        <p14:creationId xmlns:p14="http://schemas.microsoft.com/office/powerpoint/2010/main" val="13143823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124E609E-02BD-ED53-EB5B-358D19BBEDE7}"/>
              </a:ext>
            </a:extLst>
          </p:cNvPr>
          <p:cNvSpPr/>
          <p:nvPr/>
        </p:nvSpPr>
        <p:spPr>
          <a:xfrm>
            <a:off x="285136" y="235974"/>
            <a:ext cx="2418307" cy="703377"/>
          </a:xfrm>
          <a:prstGeom prst="round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TextBox 2">
            <a:extLst>
              <a:ext uri="{FF2B5EF4-FFF2-40B4-BE49-F238E27FC236}">
                <a16:creationId xmlns:a16="http://schemas.microsoft.com/office/drawing/2014/main" id="{246E70F0-7010-8D41-84AE-CD94F56A5070}"/>
              </a:ext>
            </a:extLst>
          </p:cNvPr>
          <p:cNvSpPr txBox="1"/>
          <p:nvPr/>
        </p:nvSpPr>
        <p:spPr>
          <a:xfrm>
            <a:off x="589209" y="229098"/>
            <a:ext cx="2638465" cy="646331"/>
          </a:xfrm>
          <a:prstGeom prst="rect">
            <a:avLst/>
          </a:prstGeom>
          <a:noFill/>
        </p:spPr>
        <p:txBody>
          <a:bodyPr wrap="square" rtlCol="0">
            <a:spAutoFit/>
          </a:bodyPr>
          <a:lstStyle/>
          <a:p>
            <a:r>
              <a:rPr lang="en-GB" sz="3600" dirty="0">
                <a:latin typeface="Comic Sans MS" panose="030F0702030302020204" pitchFamily="66" charset="0"/>
              </a:rPr>
              <a:t>Explore</a:t>
            </a:r>
          </a:p>
        </p:txBody>
      </p:sp>
      <p:pic>
        <p:nvPicPr>
          <p:cNvPr id="4" name="Picture 3">
            <a:extLst>
              <a:ext uri="{FF2B5EF4-FFF2-40B4-BE49-F238E27FC236}">
                <a16:creationId xmlns:a16="http://schemas.microsoft.com/office/drawing/2014/main" id="{2B5C5BDD-B05D-7D6F-CDE6-A3FBC0F1A426}"/>
              </a:ext>
            </a:extLst>
          </p:cNvPr>
          <p:cNvPicPr>
            <a:picLocks noChangeAspect="1"/>
          </p:cNvPicPr>
          <p:nvPr/>
        </p:nvPicPr>
        <p:blipFill rotWithShape="1">
          <a:blip r:embed="rId2"/>
          <a:srcRect l="-779" t="-182" r="11" b="181"/>
          <a:stretch/>
        </p:blipFill>
        <p:spPr>
          <a:xfrm>
            <a:off x="9232490" y="0"/>
            <a:ext cx="2959510" cy="2620635"/>
          </a:xfrm>
          <a:prstGeom prst="rect">
            <a:avLst/>
          </a:prstGeom>
          <a:effectLst>
            <a:softEdge rad="317500"/>
          </a:effectLst>
        </p:spPr>
      </p:pic>
      <p:pic>
        <p:nvPicPr>
          <p:cNvPr id="6" name="Picture 5">
            <a:extLst>
              <a:ext uri="{FF2B5EF4-FFF2-40B4-BE49-F238E27FC236}">
                <a16:creationId xmlns:a16="http://schemas.microsoft.com/office/drawing/2014/main" id="{B570FBB9-C5D9-6D3E-6228-C5DCBB7F7908}"/>
              </a:ext>
            </a:extLst>
          </p:cNvPr>
          <p:cNvPicPr>
            <a:picLocks noChangeAspect="1"/>
          </p:cNvPicPr>
          <p:nvPr/>
        </p:nvPicPr>
        <p:blipFill>
          <a:blip r:embed="rId3"/>
          <a:stretch>
            <a:fillRect/>
          </a:stretch>
        </p:blipFill>
        <p:spPr>
          <a:xfrm>
            <a:off x="357187" y="1105232"/>
            <a:ext cx="8350179" cy="5270304"/>
          </a:xfrm>
          <a:prstGeom prst="rect">
            <a:avLst/>
          </a:prstGeom>
        </p:spPr>
      </p:pic>
      <p:sp>
        <p:nvSpPr>
          <p:cNvPr id="8" name="TextBox 7">
            <a:extLst>
              <a:ext uri="{FF2B5EF4-FFF2-40B4-BE49-F238E27FC236}">
                <a16:creationId xmlns:a16="http://schemas.microsoft.com/office/drawing/2014/main" id="{6AA2FD9E-748C-DF8A-3C79-C05CE08D5A9B}"/>
              </a:ext>
            </a:extLst>
          </p:cNvPr>
          <p:cNvSpPr txBox="1"/>
          <p:nvPr/>
        </p:nvSpPr>
        <p:spPr>
          <a:xfrm>
            <a:off x="8579457" y="3037037"/>
            <a:ext cx="4498450" cy="1200329"/>
          </a:xfrm>
          <a:prstGeom prst="rect">
            <a:avLst/>
          </a:prstGeom>
          <a:noFill/>
        </p:spPr>
        <p:txBody>
          <a:bodyPr wrap="square">
            <a:spAutoFit/>
          </a:bodyPr>
          <a:lstStyle/>
          <a:p>
            <a:r>
              <a:rPr lang="en-GB" sz="3600" dirty="0">
                <a:latin typeface="Comic Sans MS" panose="030F0702030302020204" pitchFamily="66" charset="0"/>
              </a:rPr>
              <a:t>‘Who Cares?’ by Mauricio Palacio. </a:t>
            </a:r>
          </a:p>
        </p:txBody>
      </p:sp>
    </p:spTree>
    <p:extLst>
      <p:ext uri="{BB962C8B-B14F-4D97-AF65-F5344CB8AC3E}">
        <p14:creationId xmlns:p14="http://schemas.microsoft.com/office/powerpoint/2010/main" val="33468580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124E609E-02BD-ED53-EB5B-358D19BBEDE7}"/>
              </a:ext>
            </a:extLst>
          </p:cNvPr>
          <p:cNvSpPr/>
          <p:nvPr/>
        </p:nvSpPr>
        <p:spPr>
          <a:xfrm>
            <a:off x="285136" y="235974"/>
            <a:ext cx="2418307" cy="703377"/>
          </a:xfrm>
          <a:prstGeom prst="round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TextBox 2">
            <a:extLst>
              <a:ext uri="{FF2B5EF4-FFF2-40B4-BE49-F238E27FC236}">
                <a16:creationId xmlns:a16="http://schemas.microsoft.com/office/drawing/2014/main" id="{246E70F0-7010-8D41-84AE-CD94F56A5070}"/>
              </a:ext>
            </a:extLst>
          </p:cNvPr>
          <p:cNvSpPr txBox="1"/>
          <p:nvPr/>
        </p:nvSpPr>
        <p:spPr>
          <a:xfrm>
            <a:off x="589209" y="229098"/>
            <a:ext cx="2638465" cy="646331"/>
          </a:xfrm>
          <a:prstGeom prst="rect">
            <a:avLst/>
          </a:prstGeom>
          <a:noFill/>
        </p:spPr>
        <p:txBody>
          <a:bodyPr wrap="square" rtlCol="0">
            <a:spAutoFit/>
          </a:bodyPr>
          <a:lstStyle/>
          <a:p>
            <a:r>
              <a:rPr lang="en-GB" sz="3600" dirty="0">
                <a:latin typeface="Comic Sans MS" panose="030F0702030302020204" pitchFamily="66" charset="0"/>
              </a:rPr>
              <a:t>Explore</a:t>
            </a:r>
          </a:p>
        </p:txBody>
      </p:sp>
      <p:pic>
        <p:nvPicPr>
          <p:cNvPr id="4" name="Picture 3">
            <a:extLst>
              <a:ext uri="{FF2B5EF4-FFF2-40B4-BE49-F238E27FC236}">
                <a16:creationId xmlns:a16="http://schemas.microsoft.com/office/drawing/2014/main" id="{2B5C5BDD-B05D-7D6F-CDE6-A3FBC0F1A426}"/>
              </a:ext>
            </a:extLst>
          </p:cNvPr>
          <p:cNvPicPr>
            <a:picLocks noChangeAspect="1"/>
          </p:cNvPicPr>
          <p:nvPr/>
        </p:nvPicPr>
        <p:blipFill rotWithShape="1">
          <a:blip r:embed="rId2"/>
          <a:srcRect l="-779" t="-182" r="11" b="181"/>
          <a:stretch/>
        </p:blipFill>
        <p:spPr>
          <a:xfrm>
            <a:off x="9232490" y="0"/>
            <a:ext cx="2959510" cy="2620635"/>
          </a:xfrm>
          <a:prstGeom prst="rect">
            <a:avLst/>
          </a:prstGeom>
          <a:effectLst>
            <a:softEdge rad="317500"/>
          </a:effectLst>
        </p:spPr>
      </p:pic>
      <p:sp>
        <p:nvSpPr>
          <p:cNvPr id="6" name="TextBox 5">
            <a:extLst>
              <a:ext uri="{FF2B5EF4-FFF2-40B4-BE49-F238E27FC236}">
                <a16:creationId xmlns:a16="http://schemas.microsoft.com/office/drawing/2014/main" id="{A6101AFC-461F-C55E-E2B5-104C39382761}"/>
              </a:ext>
            </a:extLst>
          </p:cNvPr>
          <p:cNvSpPr txBox="1"/>
          <p:nvPr/>
        </p:nvSpPr>
        <p:spPr>
          <a:xfrm>
            <a:off x="126108" y="1184255"/>
            <a:ext cx="9399553" cy="1569660"/>
          </a:xfrm>
          <a:prstGeom prst="rect">
            <a:avLst/>
          </a:prstGeom>
          <a:noFill/>
        </p:spPr>
        <p:txBody>
          <a:bodyPr wrap="square">
            <a:spAutoFit/>
          </a:bodyPr>
          <a:lstStyle/>
          <a:p>
            <a:r>
              <a:rPr lang="en-GB" sz="3200" dirty="0">
                <a:latin typeface="Comic Sans MS" panose="030F0702030302020204" pitchFamily="66" charset="0"/>
              </a:rPr>
              <a:t>It depicts William Booth’s vision of the lost; it represents people ignoring those wanting to be saved, to get on with their own lives.</a:t>
            </a:r>
          </a:p>
        </p:txBody>
      </p:sp>
      <p:pic>
        <p:nvPicPr>
          <p:cNvPr id="7" name="Picture 6">
            <a:extLst>
              <a:ext uri="{FF2B5EF4-FFF2-40B4-BE49-F238E27FC236}">
                <a16:creationId xmlns:a16="http://schemas.microsoft.com/office/drawing/2014/main" id="{E6D1C5D0-63CB-C517-8A12-8CF6A332BF09}"/>
              </a:ext>
            </a:extLst>
          </p:cNvPr>
          <p:cNvPicPr>
            <a:picLocks noChangeAspect="1"/>
          </p:cNvPicPr>
          <p:nvPr/>
        </p:nvPicPr>
        <p:blipFill>
          <a:blip r:embed="rId3"/>
          <a:stretch>
            <a:fillRect/>
          </a:stretch>
        </p:blipFill>
        <p:spPr>
          <a:xfrm>
            <a:off x="3336625" y="3039195"/>
            <a:ext cx="4192869" cy="2646374"/>
          </a:xfrm>
          <a:prstGeom prst="rect">
            <a:avLst/>
          </a:prstGeom>
        </p:spPr>
      </p:pic>
      <p:sp>
        <p:nvSpPr>
          <p:cNvPr id="8" name="TextBox 7">
            <a:extLst>
              <a:ext uri="{FF2B5EF4-FFF2-40B4-BE49-F238E27FC236}">
                <a16:creationId xmlns:a16="http://schemas.microsoft.com/office/drawing/2014/main" id="{41CF044B-A3C0-5DC5-2D8D-F4DBA59C7E29}"/>
              </a:ext>
            </a:extLst>
          </p:cNvPr>
          <p:cNvSpPr txBox="1"/>
          <p:nvPr/>
        </p:nvSpPr>
        <p:spPr>
          <a:xfrm rot="20746586">
            <a:off x="359139" y="3087249"/>
            <a:ext cx="2847678" cy="1077218"/>
          </a:xfrm>
          <a:prstGeom prst="rect">
            <a:avLst/>
          </a:prstGeom>
          <a:noFill/>
        </p:spPr>
        <p:txBody>
          <a:bodyPr wrap="square" rtlCol="0">
            <a:spAutoFit/>
          </a:bodyPr>
          <a:lstStyle/>
          <a:p>
            <a:r>
              <a:rPr lang="en-GB" sz="3200" dirty="0">
                <a:solidFill>
                  <a:srgbClr val="0070C0"/>
                </a:solidFill>
                <a:latin typeface="Comic Sans MS" panose="030F0702030302020204" pitchFamily="66" charset="0"/>
              </a:rPr>
              <a:t>What can you see?</a:t>
            </a:r>
          </a:p>
        </p:txBody>
      </p:sp>
      <p:sp>
        <p:nvSpPr>
          <p:cNvPr id="9" name="TextBox 8">
            <a:extLst>
              <a:ext uri="{FF2B5EF4-FFF2-40B4-BE49-F238E27FC236}">
                <a16:creationId xmlns:a16="http://schemas.microsoft.com/office/drawing/2014/main" id="{0D3E94E2-D4E5-409B-8D45-1A32433548C4}"/>
              </a:ext>
            </a:extLst>
          </p:cNvPr>
          <p:cNvSpPr txBox="1"/>
          <p:nvPr/>
        </p:nvSpPr>
        <p:spPr>
          <a:xfrm rot="1635478">
            <a:off x="8400715" y="2808501"/>
            <a:ext cx="2847678" cy="3046988"/>
          </a:xfrm>
          <a:prstGeom prst="rect">
            <a:avLst/>
          </a:prstGeom>
          <a:noFill/>
        </p:spPr>
        <p:txBody>
          <a:bodyPr wrap="square" rtlCol="0">
            <a:spAutoFit/>
          </a:bodyPr>
          <a:lstStyle/>
          <a:p>
            <a:r>
              <a:rPr lang="en-GB" sz="3200" dirty="0">
                <a:solidFill>
                  <a:srgbClr val="0070C0"/>
                </a:solidFill>
                <a:latin typeface="Comic Sans MS" panose="030F0702030302020204" pitchFamily="66" charset="0"/>
              </a:rPr>
              <a:t>Are the rescued now rescuing? </a:t>
            </a:r>
          </a:p>
          <a:p>
            <a:r>
              <a:rPr lang="en-GB" sz="3200" dirty="0">
                <a:solidFill>
                  <a:srgbClr val="0070C0"/>
                </a:solidFill>
                <a:latin typeface="Comic Sans MS" panose="030F0702030302020204" pitchFamily="66" charset="0"/>
              </a:rPr>
              <a:t>Where is this in the picture?</a:t>
            </a:r>
          </a:p>
        </p:txBody>
      </p:sp>
      <p:sp>
        <p:nvSpPr>
          <p:cNvPr id="10" name="TextBox 9">
            <a:extLst>
              <a:ext uri="{FF2B5EF4-FFF2-40B4-BE49-F238E27FC236}">
                <a16:creationId xmlns:a16="http://schemas.microsoft.com/office/drawing/2014/main" id="{4B826303-3CAA-25A4-8A58-55D310BB5567}"/>
              </a:ext>
            </a:extLst>
          </p:cNvPr>
          <p:cNvSpPr txBox="1"/>
          <p:nvPr/>
        </p:nvSpPr>
        <p:spPr>
          <a:xfrm rot="20469129">
            <a:off x="335132" y="4388056"/>
            <a:ext cx="2895696" cy="1569660"/>
          </a:xfrm>
          <a:prstGeom prst="rect">
            <a:avLst/>
          </a:prstGeom>
          <a:noFill/>
        </p:spPr>
        <p:txBody>
          <a:bodyPr wrap="square" rtlCol="0">
            <a:spAutoFit/>
          </a:bodyPr>
          <a:lstStyle/>
          <a:p>
            <a:r>
              <a:rPr lang="en-GB" sz="3200" dirty="0">
                <a:solidFill>
                  <a:srgbClr val="0070C0"/>
                </a:solidFill>
                <a:latin typeface="Comic Sans MS" panose="030F0702030302020204" pitchFamily="66" charset="0"/>
              </a:rPr>
              <a:t>What is the artist trying to show?</a:t>
            </a:r>
          </a:p>
        </p:txBody>
      </p:sp>
      <p:sp>
        <p:nvSpPr>
          <p:cNvPr id="13" name="TextBox 12">
            <a:extLst>
              <a:ext uri="{FF2B5EF4-FFF2-40B4-BE49-F238E27FC236}">
                <a16:creationId xmlns:a16="http://schemas.microsoft.com/office/drawing/2014/main" id="{B3F569FA-9DA1-C51C-DE35-0DBAB7D99684}"/>
              </a:ext>
            </a:extLst>
          </p:cNvPr>
          <p:cNvSpPr txBox="1"/>
          <p:nvPr/>
        </p:nvSpPr>
        <p:spPr>
          <a:xfrm>
            <a:off x="3336625" y="5873540"/>
            <a:ext cx="7532808" cy="954107"/>
          </a:xfrm>
          <a:prstGeom prst="rect">
            <a:avLst/>
          </a:prstGeom>
          <a:noFill/>
        </p:spPr>
        <p:txBody>
          <a:bodyPr wrap="square">
            <a:spAutoFit/>
          </a:bodyPr>
          <a:lstStyle/>
          <a:p>
            <a:r>
              <a:rPr lang="en-GB" sz="2800" dirty="0">
                <a:solidFill>
                  <a:srgbClr val="0070C0"/>
                </a:solidFill>
                <a:latin typeface="Comic Sans MS" panose="030F0702030302020204" pitchFamily="66" charset="0"/>
              </a:rPr>
              <a:t>Activity – write what you can see around the image. Answer these questions. </a:t>
            </a:r>
          </a:p>
        </p:txBody>
      </p:sp>
    </p:spTree>
    <p:extLst>
      <p:ext uri="{BB962C8B-B14F-4D97-AF65-F5344CB8AC3E}">
        <p14:creationId xmlns:p14="http://schemas.microsoft.com/office/powerpoint/2010/main" val="32890788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peech Bubble: Rectangle with Corners Rounded 6">
            <a:extLst>
              <a:ext uri="{FF2B5EF4-FFF2-40B4-BE49-F238E27FC236}">
                <a16:creationId xmlns:a16="http://schemas.microsoft.com/office/drawing/2014/main" id="{715061C6-4EF1-91D1-77EB-5785148EEB9C}"/>
              </a:ext>
            </a:extLst>
          </p:cNvPr>
          <p:cNvSpPr/>
          <p:nvPr/>
        </p:nvSpPr>
        <p:spPr>
          <a:xfrm>
            <a:off x="189720" y="1125466"/>
            <a:ext cx="8524823" cy="881872"/>
          </a:xfrm>
          <a:prstGeom prst="wedgeRoundRectCallout">
            <a:avLst>
              <a:gd name="adj1" fmla="val -1713"/>
              <a:gd name="adj2" fmla="val 7308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Rectangle: Rounded Corners 1">
            <a:extLst>
              <a:ext uri="{FF2B5EF4-FFF2-40B4-BE49-F238E27FC236}">
                <a16:creationId xmlns:a16="http://schemas.microsoft.com/office/drawing/2014/main" id="{27A7434E-D161-73B1-956A-DE0A6799B681}"/>
              </a:ext>
            </a:extLst>
          </p:cNvPr>
          <p:cNvSpPr/>
          <p:nvPr/>
        </p:nvSpPr>
        <p:spPr>
          <a:xfrm>
            <a:off x="285136" y="235974"/>
            <a:ext cx="2418307" cy="703377"/>
          </a:xfrm>
          <a:prstGeom prst="round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TextBox 2">
            <a:extLst>
              <a:ext uri="{FF2B5EF4-FFF2-40B4-BE49-F238E27FC236}">
                <a16:creationId xmlns:a16="http://schemas.microsoft.com/office/drawing/2014/main" id="{8E09DE7B-3430-2D9D-940C-93D9ECE33AC3}"/>
              </a:ext>
            </a:extLst>
          </p:cNvPr>
          <p:cNvSpPr txBox="1"/>
          <p:nvPr/>
        </p:nvSpPr>
        <p:spPr>
          <a:xfrm>
            <a:off x="589209" y="229098"/>
            <a:ext cx="2638465" cy="646331"/>
          </a:xfrm>
          <a:prstGeom prst="rect">
            <a:avLst/>
          </a:prstGeom>
          <a:noFill/>
        </p:spPr>
        <p:txBody>
          <a:bodyPr wrap="square" rtlCol="0">
            <a:spAutoFit/>
          </a:bodyPr>
          <a:lstStyle/>
          <a:p>
            <a:r>
              <a:rPr lang="en-GB" sz="3600" dirty="0">
                <a:latin typeface="Comic Sans MS" panose="030F0702030302020204" pitchFamily="66" charset="0"/>
              </a:rPr>
              <a:t>Explore</a:t>
            </a:r>
          </a:p>
        </p:txBody>
      </p:sp>
      <p:pic>
        <p:nvPicPr>
          <p:cNvPr id="4" name="Picture 3">
            <a:extLst>
              <a:ext uri="{FF2B5EF4-FFF2-40B4-BE49-F238E27FC236}">
                <a16:creationId xmlns:a16="http://schemas.microsoft.com/office/drawing/2014/main" id="{EBAFAAD2-8D54-5CA9-68A3-E2C26F96354E}"/>
              </a:ext>
            </a:extLst>
          </p:cNvPr>
          <p:cNvPicPr>
            <a:picLocks noChangeAspect="1"/>
          </p:cNvPicPr>
          <p:nvPr/>
        </p:nvPicPr>
        <p:blipFill rotWithShape="1">
          <a:blip r:embed="rId2"/>
          <a:srcRect l="-779" t="-182" r="11" b="181"/>
          <a:stretch/>
        </p:blipFill>
        <p:spPr>
          <a:xfrm>
            <a:off x="9232490" y="0"/>
            <a:ext cx="2959510" cy="2620635"/>
          </a:xfrm>
          <a:prstGeom prst="rect">
            <a:avLst/>
          </a:prstGeom>
          <a:effectLst>
            <a:softEdge rad="317500"/>
          </a:effectLst>
        </p:spPr>
      </p:pic>
      <p:sp>
        <p:nvSpPr>
          <p:cNvPr id="6" name="TextBox 5">
            <a:extLst>
              <a:ext uri="{FF2B5EF4-FFF2-40B4-BE49-F238E27FC236}">
                <a16:creationId xmlns:a16="http://schemas.microsoft.com/office/drawing/2014/main" id="{0F6A09B3-1979-9426-3009-656B5F1AEA96}"/>
              </a:ext>
            </a:extLst>
          </p:cNvPr>
          <p:cNvSpPr txBox="1"/>
          <p:nvPr/>
        </p:nvSpPr>
        <p:spPr>
          <a:xfrm>
            <a:off x="439311" y="1243236"/>
            <a:ext cx="6094674" cy="830997"/>
          </a:xfrm>
          <a:prstGeom prst="rect">
            <a:avLst/>
          </a:prstGeom>
          <a:noFill/>
        </p:spPr>
        <p:txBody>
          <a:bodyPr wrap="square">
            <a:spAutoFit/>
          </a:bodyPr>
          <a:lstStyle/>
          <a:p>
            <a:r>
              <a:rPr lang="en-GB" sz="2400" dirty="0">
                <a:latin typeface="Comic Sans MS" panose="030F0702030302020204" pitchFamily="66" charset="0"/>
              </a:rPr>
              <a:t>How and why does the Salvation Army, a Christian church, serve?</a:t>
            </a:r>
          </a:p>
        </p:txBody>
      </p:sp>
      <p:pic>
        <p:nvPicPr>
          <p:cNvPr id="8" name="Picture 7">
            <a:extLst>
              <a:ext uri="{FF2B5EF4-FFF2-40B4-BE49-F238E27FC236}">
                <a16:creationId xmlns:a16="http://schemas.microsoft.com/office/drawing/2014/main" id="{1985890E-33B6-8FAD-FA0C-582CE2851E36}"/>
              </a:ext>
            </a:extLst>
          </p:cNvPr>
          <p:cNvPicPr>
            <a:picLocks noChangeAspect="1"/>
          </p:cNvPicPr>
          <p:nvPr/>
        </p:nvPicPr>
        <p:blipFill rotWithShape="1">
          <a:blip r:embed="rId2"/>
          <a:srcRect l="-779" t="-182" r="11" b="181"/>
          <a:stretch/>
        </p:blipFill>
        <p:spPr>
          <a:xfrm>
            <a:off x="7466275" y="1125465"/>
            <a:ext cx="1248268" cy="977769"/>
          </a:xfrm>
          <a:prstGeom prst="rect">
            <a:avLst/>
          </a:prstGeom>
          <a:effectLst>
            <a:softEdge rad="317500"/>
          </a:effectLst>
        </p:spPr>
      </p:pic>
      <p:sp>
        <p:nvSpPr>
          <p:cNvPr id="10" name="TextBox 9">
            <a:extLst>
              <a:ext uri="{FF2B5EF4-FFF2-40B4-BE49-F238E27FC236}">
                <a16:creationId xmlns:a16="http://schemas.microsoft.com/office/drawing/2014/main" id="{9E422DC3-FA15-C615-60E7-7D25B8561F19}"/>
              </a:ext>
            </a:extLst>
          </p:cNvPr>
          <p:cNvSpPr txBox="1"/>
          <p:nvPr/>
        </p:nvSpPr>
        <p:spPr>
          <a:xfrm>
            <a:off x="124208" y="2305615"/>
            <a:ext cx="11118936" cy="2246769"/>
          </a:xfrm>
          <a:prstGeom prst="rect">
            <a:avLst/>
          </a:prstGeom>
          <a:noFill/>
        </p:spPr>
        <p:txBody>
          <a:bodyPr wrap="square">
            <a:spAutoFit/>
          </a:bodyPr>
          <a:lstStyle/>
          <a:p>
            <a:r>
              <a:rPr lang="en-GB" sz="2800" dirty="0">
                <a:latin typeface="Comic Sans MS" panose="030F0702030302020204" pitchFamily="66" charset="0"/>
              </a:rPr>
              <a:t>Booth was inspired by Jesus to love and serve everyone, not just people you like; he thought all Christians should serve others. Booth’s passion inspired others and the Salvation Army is known both for talking about Jesus the Saviour but also for working to ‘save’ people in real need. </a:t>
            </a:r>
          </a:p>
        </p:txBody>
      </p:sp>
      <p:sp>
        <p:nvSpPr>
          <p:cNvPr id="12" name="TextBox 11">
            <a:extLst>
              <a:ext uri="{FF2B5EF4-FFF2-40B4-BE49-F238E27FC236}">
                <a16:creationId xmlns:a16="http://schemas.microsoft.com/office/drawing/2014/main" id="{F2300329-80B4-3384-B987-370A62774DF9}"/>
              </a:ext>
            </a:extLst>
          </p:cNvPr>
          <p:cNvSpPr txBox="1"/>
          <p:nvPr/>
        </p:nvSpPr>
        <p:spPr>
          <a:xfrm>
            <a:off x="124208" y="4754765"/>
            <a:ext cx="11567160" cy="1200329"/>
          </a:xfrm>
          <a:prstGeom prst="rect">
            <a:avLst/>
          </a:prstGeom>
          <a:noFill/>
        </p:spPr>
        <p:txBody>
          <a:bodyPr wrap="square">
            <a:spAutoFit/>
          </a:bodyPr>
          <a:lstStyle/>
          <a:p>
            <a:r>
              <a:rPr lang="en-GB" sz="2400" dirty="0">
                <a:latin typeface="Comic Sans MS" panose="030F0702030302020204" pitchFamily="66" charset="0"/>
              </a:rPr>
              <a:t>Saved to serve’ is the Salvation Army motto, symbolised by the ‘S’ on their uniform. The salvation army are famous the world over for taking seriously the need to serve other people as their response to Jesus saving and helping them.</a:t>
            </a:r>
          </a:p>
        </p:txBody>
      </p:sp>
    </p:spTree>
    <p:extLst>
      <p:ext uri="{BB962C8B-B14F-4D97-AF65-F5344CB8AC3E}">
        <p14:creationId xmlns:p14="http://schemas.microsoft.com/office/powerpoint/2010/main" val="36294078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27A7434E-D161-73B1-956A-DE0A6799B681}"/>
              </a:ext>
            </a:extLst>
          </p:cNvPr>
          <p:cNvSpPr/>
          <p:nvPr/>
        </p:nvSpPr>
        <p:spPr>
          <a:xfrm>
            <a:off x="285136" y="235974"/>
            <a:ext cx="2418307" cy="703377"/>
          </a:xfrm>
          <a:prstGeom prst="round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 name="Picture 2">
            <a:extLst>
              <a:ext uri="{FF2B5EF4-FFF2-40B4-BE49-F238E27FC236}">
                <a16:creationId xmlns:a16="http://schemas.microsoft.com/office/drawing/2014/main" id="{FFEAF12F-8186-D32B-A2A2-E0EA3570BC34}"/>
              </a:ext>
            </a:extLst>
          </p:cNvPr>
          <p:cNvPicPr>
            <a:picLocks noChangeAspect="1"/>
          </p:cNvPicPr>
          <p:nvPr/>
        </p:nvPicPr>
        <p:blipFill rotWithShape="1">
          <a:blip r:embed="rId2"/>
          <a:srcRect l="-779" t="-182" r="11" b="181"/>
          <a:stretch/>
        </p:blipFill>
        <p:spPr>
          <a:xfrm>
            <a:off x="9232490" y="0"/>
            <a:ext cx="2959510" cy="2620635"/>
          </a:xfrm>
          <a:prstGeom prst="rect">
            <a:avLst/>
          </a:prstGeom>
          <a:effectLst>
            <a:softEdge rad="317500"/>
          </a:effectLst>
        </p:spPr>
      </p:pic>
      <p:pic>
        <p:nvPicPr>
          <p:cNvPr id="5" name="Picture 4">
            <a:extLst>
              <a:ext uri="{FF2B5EF4-FFF2-40B4-BE49-F238E27FC236}">
                <a16:creationId xmlns:a16="http://schemas.microsoft.com/office/drawing/2014/main" id="{52D6C5F5-4672-1C95-7B65-253704A78AD1}"/>
              </a:ext>
            </a:extLst>
          </p:cNvPr>
          <p:cNvPicPr>
            <a:picLocks noChangeAspect="1"/>
          </p:cNvPicPr>
          <p:nvPr/>
        </p:nvPicPr>
        <p:blipFill>
          <a:blip r:embed="rId3"/>
          <a:stretch>
            <a:fillRect/>
          </a:stretch>
        </p:blipFill>
        <p:spPr>
          <a:xfrm>
            <a:off x="1226861" y="1885950"/>
            <a:ext cx="7591425" cy="1543050"/>
          </a:xfrm>
          <a:prstGeom prst="rect">
            <a:avLst/>
          </a:prstGeom>
        </p:spPr>
      </p:pic>
      <p:sp>
        <p:nvSpPr>
          <p:cNvPr id="6" name="TextBox 5">
            <a:extLst>
              <a:ext uri="{FF2B5EF4-FFF2-40B4-BE49-F238E27FC236}">
                <a16:creationId xmlns:a16="http://schemas.microsoft.com/office/drawing/2014/main" id="{7EEAE9DC-6FC8-3FF1-447B-BDE81C00DAC4}"/>
              </a:ext>
            </a:extLst>
          </p:cNvPr>
          <p:cNvSpPr txBox="1"/>
          <p:nvPr/>
        </p:nvSpPr>
        <p:spPr>
          <a:xfrm>
            <a:off x="1443931" y="3806200"/>
            <a:ext cx="7532808" cy="1384995"/>
          </a:xfrm>
          <a:prstGeom prst="rect">
            <a:avLst/>
          </a:prstGeom>
          <a:noFill/>
        </p:spPr>
        <p:txBody>
          <a:bodyPr wrap="square">
            <a:spAutoFit/>
          </a:bodyPr>
          <a:lstStyle/>
          <a:p>
            <a:r>
              <a:rPr lang="en-GB" sz="2800" dirty="0">
                <a:solidFill>
                  <a:srgbClr val="0070C0"/>
                </a:solidFill>
                <a:latin typeface="Comic Sans MS" panose="030F0702030302020204" pitchFamily="66" charset="0"/>
              </a:rPr>
              <a:t>Activity – Stick this in your book and research ways The Salvation Army help others. </a:t>
            </a:r>
          </a:p>
        </p:txBody>
      </p:sp>
      <p:sp>
        <p:nvSpPr>
          <p:cNvPr id="8" name="TextBox 7">
            <a:extLst>
              <a:ext uri="{FF2B5EF4-FFF2-40B4-BE49-F238E27FC236}">
                <a16:creationId xmlns:a16="http://schemas.microsoft.com/office/drawing/2014/main" id="{FE61D39A-C286-108A-AE98-B6589DE6354D}"/>
              </a:ext>
            </a:extLst>
          </p:cNvPr>
          <p:cNvSpPr txBox="1"/>
          <p:nvPr/>
        </p:nvSpPr>
        <p:spPr>
          <a:xfrm>
            <a:off x="1443931" y="5079097"/>
            <a:ext cx="6094674" cy="369332"/>
          </a:xfrm>
          <a:prstGeom prst="rect">
            <a:avLst/>
          </a:prstGeom>
          <a:noFill/>
        </p:spPr>
        <p:txBody>
          <a:bodyPr wrap="square">
            <a:spAutoFit/>
          </a:bodyPr>
          <a:lstStyle/>
          <a:p>
            <a:r>
              <a:rPr lang="en-GB" dirty="0"/>
              <a:t>Salvation Army website ( https://www.salvationarmy.org.uk/ )</a:t>
            </a:r>
          </a:p>
        </p:txBody>
      </p:sp>
      <p:sp>
        <p:nvSpPr>
          <p:cNvPr id="9" name="TextBox 8">
            <a:extLst>
              <a:ext uri="{FF2B5EF4-FFF2-40B4-BE49-F238E27FC236}">
                <a16:creationId xmlns:a16="http://schemas.microsoft.com/office/drawing/2014/main" id="{75111923-EA65-01A3-B6C0-91BCA76FD33E}"/>
              </a:ext>
            </a:extLst>
          </p:cNvPr>
          <p:cNvSpPr txBox="1"/>
          <p:nvPr/>
        </p:nvSpPr>
        <p:spPr>
          <a:xfrm>
            <a:off x="1381646" y="5448429"/>
            <a:ext cx="7532808" cy="523220"/>
          </a:xfrm>
          <a:prstGeom prst="rect">
            <a:avLst/>
          </a:prstGeom>
          <a:noFill/>
        </p:spPr>
        <p:txBody>
          <a:bodyPr wrap="square">
            <a:spAutoFit/>
          </a:bodyPr>
          <a:lstStyle/>
          <a:p>
            <a:r>
              <a:rPr lang="en-GB" sz="2800" dirty="0">
                <a:solidFill>
                  <a:srgbClr val="0070C0"/>
                </a:solidFill>
                <a:latin typeface="Comic Sans MS" panose="030F0702030302020204" pitchFamily="66" charset="0"/>
              </a:rPr>
              <a:t>Activity – what ways can you help?</a:t>
            </a:r>
          </a:p>
        </p:txBody>
      </p:sp>
      <p:sp>
        <p:nvSpPr>
          <p:cNvPr id="10" name="TextBox 9">
            <a:extLst>
              <a:ext uri="{FF2B5EF4-FFF2-40B4-BE49-F238E27FC236}">
                <a16:creationId xmlns:a16="http://schemas.microsoft.com/office/drawing/2014/main" id="{5A02780E-88FB-8862-E76D-67EF38AC4E2B}"/>
              </a:ext>
            </a:extLst>
          </p:cNvPr>
          <p:cNvSpPr txBox="1"/>
          <p:nvPr/>
        </p:nvSpPr>
        <p:spPr>
          <a:xfrm>
            <a:off x="589209" y="229098"/>
            <a:ext cx="2638465" cy="646331"/>
          </a:xfrm>
          <a:prstGeom prst="rect">
            <a:avLst/>
          </a:prstGeom>
          <a:noFill/>
        </p:spPr>
        <p:txBody>
          <a:bodyPr wrap="square" rtlCol="0">
            <a:spAutoFit/>
          </a:bodyPr>
          <a:lstStyle/>
          <a:p>
            <a:r>
              <a:rPr lang="en-GB" sz="3600" dirty="0">
                <a:latin typeface="Comic Sans MS" panose="030F0702030302020204" pitchFamily="66" charset="0"/>
              </a:rPr>
              <a:t>Explore</a:t>
            </a:r>
          </a:p>
        </p:txBody>
      </p:sp>
      <p:pic>
        <p:nvPicPr>
          <p:cNvPr id="11" name="Picture 10">
            <a:extLst>
              <a:ext uri="{FF2B5EF4-FFF2-40B4-BE49-F238E27FC236}">
                <a16:creationId xmlns:a16="http://schemas.microsoft.com/office/drawing/2014/main" id="{53459641-BDFF-C336-7E45-BBB59B73761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30251" y="5358904"/>
            <a:ext cx="2964180" cy="1419860"/>
          </a:xfrm>
          <a:prstGeom prst="rect">
            <a:avLst/>
          </a:prstGeom>
        </p:spPr>
      </p:pic>
    </p:spTree>
    <p:extLst>
      <p:ext uri="{BB962C8B-B14F-4D97-AF65-F5344CB8AC3E}">
        <p14:creationId xmlns:p14="http://schemas.microsoft.com/office/powerpoint/2010/main" val="4181909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BFDC63A-8354-4727-898C-C8FAE99D74BC}"/>
              </a:ext>
            </a:extLst>
          </p:cNvPr>
          <p:cNvPicPr>
            <a:picLocks noChangeAspect="1"/>
          </p:cNvPicPr>
          <p:nvPr/>
        </p:nvPicPr>
        <p:blipFill rotWithShape="1">
          <a:blip r:embed="rId2"/>
          <a:srcRect l="-779" t="-182" r="11" b="181"/>
          <a:stretch/>
        </p:blipFill>
        <p:spPr>
          <a:xfrm>
            <a:off x="9232490" y="0"/>
            <a:ext cx="2959510" cy="2620635"/>
          </a:xfrm>
          <a:prstGeom prst="rect">
            <a:avLst/>
          </a:prstGeom>
          <a:effectLst>
            <a:softEdge rad="317500"/>
          </a:effectLst>
        </p:spPr>
      </p:pic>
      <p:sp>
        <p:nvSpPr>
          <p:cNvPr id="3" name="TextBox 2">
            <a:extLst>
              <a:ext uri="{FF2B5EF4-FFF2-40B4-BE49-F238E27FC236}">
                <a16:creationId xmlns:a16="http://schemas.microsoft.com/office/drawing/2014/main" id="{34F85368-D6EE-8D55-C4A9-644EBA3215A7}"/>
              </a:ext>
            </a:extLst>
          </p:cNvPr>
          <p:cNvSpPr txBox="1"/>
          <p:nvPr/>
        </p:nvSpPr>
        <p:spPr>
          <a:xfrm>
            <a:off x="9232491" y="1125651"/>
            <a:ext cx="2880852" cy="369332"/>
          </a:xfrm>
          <a:prstGeom prst="rect">
            <a:avLst/>
          </a:prstGeom>
          <a:gradFill flip="none" rotWithShape="1">
            <a:gsLst>
              <a:gs pos="84000">
                <a:schemeClr val="bg1">
                  <a:alpha val="52000"/>
                  <a:lumMod val="89000"/>
                  <a:lumOff val="11000"/>
                </a:schemeClr>
              </a:gs>
              <a:gs pos="96000">
                <a:schemeClr val="bg2"/>
              </a:gs>
              <a:gs pos="99000">
                <a:schemeClr val="bg2">
                  <a:lumMod val="75000"/>
                </a:schemeClr>
              </a:gs>
              <a:gs pos="100000">
                <a:schemeClr val="bg2">
                  <a:lumMod val="75000"/>
                </a:schemeClr>
              </a:gs>
            </a:gsLst>
            <a:lin ang="5400000" scaled="1"/>
            <a:tileRect/>
          </a:gradFill>
        </p:spPr>
        <p:txBody>
          <a:bodyPr wrap="square">
            <a:spAutoFit/>
          </a:bodyPr>
          <a:lstStyle/>
          <a:p>
            <a:r>
              <a:rPr lang="en-GB" dirty="0">
                <a:latin typeface="Comic Sans MS" panose="030F0702030302020204" pitchFamily="66" charset="0"/>
              </a:rPr>
              <a:t>The EMMANUEL Project</a:t>
            </a:r>
          </a:p>
        </p:txBody>
      </p:sp>
      <p:sp>
        <p:nvSpPr>
          <p:cNvPr id="4" name="Rectangle: Rounded Corners 3">
            <a:extLst>
              <a:ext uri="{FF2B5EF4-FFF2-40B4-BE49-F238E27FC236}">
                <a16:creationId xmlns:a16="http://schemas.microsoft.com/office/drawing/2014/main" id="{4B37D8D5-B17B-026A-4777-C11C2461F8EB}"/>
              </a:ext>
            </a:extLst>
          </p:cNvPr>
          <p:cNvSpPr/>
          <p:nvPr/>
        </p:nvSpPr>
        <p:spPr>
          <a:xfrm>
            <a:off x="285136" y="235974"/>
            <a:ext cx="2418307" cy="703377"/>
          </a:xfrm>
          <a:prstGeom prst="round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TextBox 5">
            <a:extLst>
              <a:ext uri="{FF2B5EF4-FFF2-40B4-BE49-F238E27FC236}">
                <a16:creationId xmlns:a16="http://schemas.microsoft.com/office/drawing/2014/main" id="{F7428545-4820-68AF-BF96-062E54EBEE7F}"/>
              </a:ext>
            </a:extLst>
          </p:cNvPr>
          <p:cNvSpPr txBox="1"/>
          <p:nvPr/>
        </p:nvSpPr>
        <p:spPr>
          <a:xfrm>
            <a:off x="589209" y="229098"/>
            <a:ext cx="2638465" cy="646331"/>
          </a:xfrm>
          <a:prstGeom prst="rect">
            <a:avLst/>
          </a:prstGeom>
          <a:noFill/>
        </p:spPr>
        <p:txBody>
          <a:bodyPr wrap="square" rtlCol="0">
            <a:spAutoFit/>
          </a:bodyPr>
          <a:lstStyle/>
          <a:p>
            <a:r>
              <a:rPr lang="en-GB" sz="3600" dirty="0">
                <a:latin typeface="Comic Sans MS" panose="030F0702030302020204" pitchFamily="66" charset="0"/>
              </a:rPr>
              <a:t>Evaluate</a:t>
            </a:r>
          </a:p>
        </p:txBody>
      </p:sp>
      <p:pic>
        <p:nvPicPr>
          <p:cNvPr id="7" name="Picture 6">
            <a:extLst>
              <a:ext uri="{FF2B5EF4-FFF2-40B4-BE49-F238E27FC236}">
                <a16:creationId xmlns:a16="http://schemas.microsoft.com/office/drawing/2014/main" id="{ACFA8E43-4576-7FED-4977-6C6A555023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2773" y="4237366"/>
            <a:ext cx="10461738" cy="2481636"/>
          </a:xfrm>
          <a:prstGeom prst="rect">
            <a:avLst/>
          </a:prstGeom>
        </p:spPr>
      </p:pic>
      <p:sp>
        <p:nvSpPr>
          <p:cNvPr id="8" name="TextBox 7">
            <a:extLst>
              <a:ext uri="{FF2B5EF4-FFF2-40B4-BE49-F238E27FC236}">
                <a16:creationId xmlns:a16="http://schemas.microsoft.com/office/drawing/2014/main" id="{9991B979-1F1B-62DF-BBB8-FCC0367E9CCF}"/>
              </a:ext>
            </a:extLst>
          </p:cNvPr>
          <p:cNvSpPr txBox="1"/>
          <p:nvPr/>
        </p:nvSpPr>
        <p:spPr>
          <a:xfrm>
            <a:off x="285136" y="882305"/>
            <a:ext cx="9619090" cy="1077218"/>
          </a:xfrm>
          <a:prstGeom prst="rect">
            <a:avLst/>
          </a:prstGeom>
          <a:noFill/>
        </p:spPr>
        <p:txBody>
          <a:bodyPr wrap="square">
            <a:spAutoFit/>
          </a:bodyPr>
          <a:lstStyle/>
          <a:p>
            <a:r>
              <a:rPr lang="en-GB" sz="3200" dirty="0">
                <a:solidFill>
                  <a:srgbClr val="00B050"/>
                </a:solidFill>
                <a:latin typeface="Comic Sans MS" panose="030F0702030302020204" pitchFamily="66" charset="0"/>
              </a:rPr>
              <a:t>L.O: To explore the Christian belief that Jesus bring ‘Salvation’ (through Christian Living) </a:t>
            </a:r>
          </a:p>
        </p:txBody>
      </p:sp>
      <p:pic>
        <p:nvPicPr>
          <p:cNvPr id="9" name="Picture 8">
            <a:extLst>
              <a:ext uri="{FF2B5EF4-FFF2-40B4-BE49-F238E27FC236}">
                <a16:creationId xmlns:a16="http://schemas.microsoft.com/office/drawing/2014/main" id="{EDBC2B71-82B5-905D-CD37-825A60E75C2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12895" y="1959523"/>
            <a:ext cx="3428411" cy="2481636"/>
          </a:xfrm>
          <a:prstGeom prst="rect">
            <a:avLst/>
          </a:prstGeom>
        </p:spPr>
      </p:pic>
    </p:spTree>
    <p:extLst>
      <p:ext uri="{BB962C8B-B14F-4D97-AF65-F5344CB8AC3E}">
        <p14:creationId xmlns:p14="http://schemas.microsoft.com/office/powerpoint/2010/main" val="38942820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peech Bubble: Rectangle with Corners Rounded 5">
            <a:extLst>
              <a:ext uri="{FF2B5EF4-FFF2-40B4-BE49-F238E27FC236}">
                <a16:creationId xmlns:a16="http://schemas.microsoft.com/office/drawing/2014/main" id="{352F1B05-7D31-1B86-1A6D-4226A1D6B7F2}"/>
              </a:ext>
            </a:extLst>
          </p:cNvPr>
          <p:cNvSpPr/>
          <p:nvPr/>
        </p:nvSpPr>
        <p:spPr>
          <a:xfrm>
            <a:off x="503123" y="1362001"/>
            <a:ext cx="8729367" cy="1319195"/>
          </a:xfrm>
          <a:prstGeom prst="wedgeRoundRectCallout">
            <a:avLst>
              <a:gd name="adj1" fmla="val -1713"/>
              <a:gd name="adj2" fmla="val 7308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Rectangle: Rounded Corners 1">
            <a:extLst>
              <a:ext uri="{FF2B5EF4-FFF2-40B4-BE49-F238E27FC236}">
                <a16:creationId xmlns:a16="http://schemas.microsoft.com/office/drawing/2014/main" id="{27A7434E-D161-73B1-956A-DE0A6799B681}"/>
              </a:ext>
            </a:extLst>
          </p:cNvPr>
          <p:cNvSpPr/>
          <p:nvPr/>
        </p:nvSpPr>
        <p:spPr>
          <a:xfrm>
            <a:off x="285136" y="235974"/>
            <a:ext cx="2418307" cy="703377"/>
          </a:xfrm>
          <a:prstGeom prst="round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 name="Picture 2">
            <a:extLst>
              <a:ext uri="{FF2B5EF4-FFF2-40B4-BE49-F238E27FC236}">
                <a16:creationId xmlns:a16="http://schemas.microsoft.com/office/drawing/2014/main" id="{226574F3-48CE-E677-874B-4820DC8F477D}"/>
              </a:ext>
            </a:extLst>
          </p:cNvPr>
          <p:cNvPicPr>
            <a:picLocks noChangeAspect="1"/>
          </p:cNvPicPr>
          <p:nvPr/>
        </p:nvPicPr>
        <p:blipFill rotWithShape="1">
          <a:blip r:embed="rId2"/>
          <a:srcRect l="-779" t="-182" r="11" b="181"/>
          <a:stretch/>
        </p:blipFill>
        <p:spPr>
          <a:xfrm>
            <a:off x="9232490" y="0"/>
            <a:ext cx="2959510" cy="2620635"/>
          </a:xfrm>
          <a:prstGeom prst="rect">
            <a:avLst/>
          </a:prstGeom>
          <a:effectLst>
            <a:softEdge rad="317500"/>
          </a:effectLst>
        </p:spPr>
      </p:pic>
      <p:sp>
        <p:nvSpPr>
          <p:cNvPr id="5" name="TextBox 4">
            <a:extLst>
              <a:ext uri="{FF2B5EF4-FFF2-40B4-BE49-F238E27FC236}">
                <a16:creationId xmlns:a16="http://schemas.microsoft.com/office/drawing/2014/main" id="{A5E39CE0-CEEE-7C6C-1A41-0B16C1387104}"/>
              </a:ext>
            </a:extLst>
          </p:cNvPr>
          <p:cNvSpPr txBox="1"/>
          <p:nvPr/>
        </p:nvSpPr>
        <p:spPr>
          <a:xfrm>
            <a:off x="554939" y="1412037"/>
            <a:ext cx="8575279" cy="1077218"/>
          </a:xfrm>
          <a:prstGeom prst="rect">
            <a:avLst/>
          </a:prstGeom>
          <a:noFill/>
        </p:spPr>
        <p:txBody>
          <a:bodyPr wrap="square">
            <a:spAutoFit/>
          </a:bodyPr>
          <a:lstStyle/>
          <a:p>
            <a:r>
              <a:rPr lang="en-GB" sz="3200" dirty="0">
                <a:solidFill>
                  <a:schemeClr val="bg1"/>
                </a:solidFill>
                <a:latin typeface="Comic Sans MS" panose="030F0702030302020204" pitchFamily="66" charset="0"/>
              </a:rPr>
              <a:t>How does believing Jesus is their saviour inspire Christians to save and serve others?</a:t>
            </a:r>
          </a:p>
        </p:txBody>
      </p:sp>
      <p:sp>
        <p:nvSpPr>
          <p:cNvPr id="7" name="TextBox 6">
            <a:extLst>
              <a:ext uri="{FF2B5EF4-FFF2-40B4-BE49-F238E27FC236}">
                <a16:creationId xmlns:a16="http://schemas.microsoft.com/office/drawing/2014/main" id="{D3F74A33-980A-0B3C-5E70-FFC7BEA16EED}"/>
              </a:ext>
            </a:extLst>
          </p:cNvPr>
          <p:cNvSpPr txBox="1"/>
          <p:nvPr/>
        </p:nvSpPr>
        <p:spPr>
          <a:xfrm>
            <a:off x="406329" y="264496"/>
            <a:ext cx="2638465" cy="646331"/>
          </a:xfrm>
          <a:prstGeom prst="rect">
            <a:avLst/>
          </a:prstGeom>
          <a:noFill/>
        </p:spPr>
        <p:txBody>
          <a:bodyPr wrap="square" rtlCol="0">
            <a:spAutoFit/>
          </a:bodyPr>
          <a:lstStyle/>
          <a:p>
            <a:r>
              <a:rPr lang="en-GB" sz="3600" dirty="0">
                <a:latin typeface="Comic Sans MS" panose="030F0702030302020204" pitchFamily="66" charset="0"/>
              </a:rPr>
              <a:t>Evaluate</a:t>
            </a:r>
          </a:p>
        </p:txBody>
      </p:sp>
      <p:pic>
        <p:nvPicPr>
          <p:cNvPr id="8" name="Picture 7">
            <a:extLst>
              <a:ext uri="{FF2B5EF4-FFF2-40B4-BE49-F238E27FC236}">
                <a16:creationId xmlns:a16="http://schemas.microsoft.com/office/drawing/2014/main" id="{B9D360E2-3F15-241C-4740-7B5D6F11A050}"/>
              </a:ext>
            </a:extLst>
          </p:cNvPr>
          <p:cNvPicPr>
            <a:picLocks noChangeAspect="1"/>
          </p:cNvPicPr>
          <p:nvPr/>
        </p:nvPicPr>
        <p:blipFill>
          <a:blip r:embed="rId3"/>
          <a:stretch>
            <a:fillRect/>
          </a:stretch>
        </p:blipFill>
        <p:spPr>
          <a:xfrm>
            <a:off x="406329" y="5029274"/>
            <a:ext cx="10896600" cy="933450"/>
          </a:xfrm>
          <a:prstGeom prst="rect">
            <a:avLst/>
          </a:prstGeom>
        </p:spPr>
      </p:pic>
      <p:sp>
        <p:nvSpPr>
          <p:cNvPr id="9" name="TextBox 8">
            <a:extLst>
              <a:ext uri="{FF2B5EF4-FFF2-40B4-BE49-F238E27FC236}">
                <a16:creationId xmlns:a16="http://schemas.microsoft.com/office/drawing/2014/main" id="{0E7AD6D4-6BED-3370-3C60-C483E675D5F4}"/>
              </a:ext>
            </a:extLst>
          </p:cNvPr>
          <p:cNvSpPr txBox="1"/>
          <p:nvPr/>
        </p:nvSpPr>
        <p:spPr>
          <a:xfrm>
            <a:off x="554939" y="4237366"/>
            <a:ext cx="10576887" cy="584775"/>
          </a:xfrm>
          <a:prstGeom prst="rect">
            <a:avLst/>
          </a:prstGeom>
          <a:noFill/>
        </p:spPr>
        <p:txBody>
          <a:bodyPr wrap="square" rtlCol="0">
            <a:spAutoFit/>
          </a:bodyPr>
          <a:lstStyle/>
          <a:p>
            <a:r>
              <a:rPr lang="en-GB" sz="3200" dirty="0">
                <a:latin typeface="Comic Sans MS" panose="030F0702030302020204" pitchFamily="66" charset="0"/>
              </a:rPr>
              <a:t>Self assessment – Where are you now? </a:t>
            </a:r>
          </a:p>
        </p:txBody>
      </p:sp>
    </p:spTree>
    <p:extLst>
      <p:ext uri="{BB962C8B-B14F-4D97-AF65-F5344CB8AC3E}">
        <p14:creationId xmlns:p14="http://schemas.microsoft.com/office/powerpoint/2010/main" val="35314038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04DDB1E-AB66-9BA7-E144-AA6D6142F6FA}"/>
              </a:ext>
            </a:extLst>
          </p:cNvPr>
          <p:cNvPicPr>
            <a:picLocks noChangeAspect="1"/>
          </p:cNvPicPr>
          <p:nvPr/>
        </p:nvPicPr>
        <p:blipFill rotWithShape="1">
          <a:blip r:embed="rId2"/>
          <a:srcRect l="-779" t="-182" r="11" b="181"/>
          <a:stretch/>
        </p:blipFill>
        <p:spPr>
          <a:xfrm>
            <a:off x="9232490" y="0"/>
            <a:ext cx="2959510" cy="2620635"/>
          </a:xfrm>
          <a:prstGeom prst="rect">
            <a:avLst/>
          </a:prstGeom>
          <a:effectLst>
            <a:softEdge rad="317500"/>
          </a:effectLst>
        </p:spPr>
      </p:pic>
      <p:sp>
        <p:nvSpPr>
          <p:cNvPr id="4" name="TextBox 3">
            <a:extLst>
              <a:ext uri="{FF2B5EF4-FFF2-40B4-BE49-F238E27FC236}">
                <a16:creationId xmlns:a16="http://schemas.microsoft.com/office/drawing/2014/main" id="{3B400E74-CCD3-F3F0-C0D8-76D5DB357CC9}"/>
              </a:ext>
            </a:extLst>
          </p:cNvPr>
          <p:cNvSpPr txBox="1"/>
          <p:nvPr/>
        </p:nvSpPr>
        <p:spPr>
          <a:xfrm>
            <a:off x="9232491" y="1125651"/>
            <a:ext cx="2880852" cy="369332"/>
          </a:xfrm>
          <a:prstGeom prst="rect">
            <a:avLst/>
          </a:prstGeom>
          <a:gradFill flip="none" rotWithShape="1">
            <a:gsLst>
              <a:gs pos="84000">
                <a:schemeClr val="bg1">
                  <a:alpha val="52000"/>
                  <a:lumMod val="89000"/>
                  <a:lumOff val="11000"/>
                </a:schemeClr>
              </a:gs>
              <a:gs pos="96000">
                <a:schemeClr val="bg2"/>
              </a:gs>
              <a:gs pos="99000">
                <a:schemeClr val="bg2">
                  <a:lumMod val="75000"/>
                </a:schemeClr>
              </a:gs>
              <a:gs pos="100000">
                <a:schemeClr val="bg2">
                  <a:lumMod val="75000"/>
                </a:schemeClr>
              </a:gs>
            </a:gsLst>
            <a:lin ang="5400000" scaled="1"/>
            <a:tileRect/>
          </a:gradFill>
        </p:spPr>
        <p:txBody>
          <a:bodyPr wrap="square">
            <a:spAutoFit/>
          </a:bodyPr>
          <a:lstStyle/>
          <a:p>
            <a:r>
              <a:rPr lang="en-GB" dirty="0">
                <a:latin typeface="Comic Sans MS" panose="030F0702030302020204" pitchFamily="66" charset="0"/>
              </a:rPr>
              <a:t>The EMMANUEL Project</a:t>
            </a:r>
          </a:p>
        </p:txBody>
      </p:sp>
      <p:sp>
        <p:nvSpPr>
          <p:cNvPr id="5" name="Rectangle: Rounded Corners 4">
            <a:extLst>
              <a:ext uri="{FF2B5EF4-FFF2-40B4-BE49-F238E27FC236}">
                <a16:creationId xmlns:a16="http://schemas.microsoft.com/office/drawing/2014/main" id="{C96D7C69-685F-FA82-9D03-02F3EB621D65}"/>
              </a:ext>
            </a:extLst>
          </p:cNvPr>
          <p:cNvSpPr/>
          <p:nvPr/>
        </p:nvSpPr>
        <p:spPr>
          <a:xfrm>
            <a:off x="285136" y="235974"/>
            <a:ext cx="2418307" cy="703377"/>
          </a:xfrm>
          <a:prstGeom prst="round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TextBox 5">
            <a:extLst>
              <a:ext uri="{FF2B5EF4-FFF2-40B4-BE49-F238E27FC236}">
                <a16:creationId xmlns:a16="http://schemas.microsoft.com/office/drawing/2014/main" id="{F32DDEC7-B624-E217-A118-1D7C4D647198}"/>
              </a:ext>
            </a:extLst>
          </p:cNvPr>
          <p:cNvSpPr txBox="1"/>
          <p:nvPr/>
        </p:nvSpPr>
        <p:spPr>
          <a:xfrm>
            <a:off x="589209" y="229098"/>
            <a:ext cx="2638465" cy="646331"/>
          </a:xfrm>
          <a:prstGeom prst="rect">
            <a:avLst/>
          </a:prstGeom>
          <a:noFill/>
        </p:spPr>
        <p:txBody>
          <a:bodyPr wrap="square" rtlCol="0">
            <a:spAutoFit/>
          </a:bodyPr>
          <a:lstStyle/>
          <a:p>
            <a:r>
              <a:rPr lang="en-GB" sz="3600" dirty="0">
                <a:latin typeface="Comic Sans MS" panose="030F0702030302020204" pitchFamily="66" charset="0"/>
              </a:rPr>
              <a:t>Engage</a:t>
            </a:r>
          </a:p>
        </p:txBody>
      </p:sp>
      <p:sp>
        <p:nvSpPr>
          <p:cNvPr id="7" name="TextBox 6">
            <a:extLst>
              <a:ext uri="{FF2B5EF4-FFF2-40B4-BE49-F238E27FC236}">
                <a16:creationId xmlns:a16="http://schemas.microsoft.com/office/drawing/2014/main" id="{65F04710-5418-D826-8C2A-880A56241C32}"/>
              </a:ext>
            </a:extLst>
          </p:cNvPr>
          <p:cNvSpPr txBox="1"/>
          <p:nvPr/>
        </p:nvSpPr>
        <p:spPr>
          <a:xfrm>
            <a:off x="78657" y="1028817"/>
            <a:ext cx="9447261" cy="1077218"/>
          </a:xfrm>
          <a:prstGeom prst="rect">
            <a:avLst/>
          </a:prstGeom>
          <a:noFill/>
        </p:spPr>
        <p:txBody>
          <a:bodyPr wrap="square" rtlCol="0">
            <a:spAutoFit/>
          </a:bodyPr>
          <a:lstStyle/>
          <a:p>
            <a:r>
              <a:rPr lang="en-GB" sz="3200" dirty="0">
                <a:solidFill>
                  <a:srgbClr val="00B050"/>
                </a:solidFill>
                <a:latin typeface="Comic Sans MS" panose="030F0702030302020204" pitchFamily="66" charset="0"/>
              </a:rPr>
              <a:t>L.O: To understand the meaning of save, saviour and salvation.</a:t>
            </a:r>
          </a:p>
        </p:txBody>
      </p:sp>
      <p:pic>
        <p:nvPicPr>
          <p:cNvPr id="3" name="Picture 2">
            <a:extLst>
              <a:ext uri="{FF2B5EF4-FFF2-40B4-BE49-F238E27FC236}">
                <a16:creationId xmlns:a16="http://schemas.microsoft.com/office/drawing/2014/main" id="{5F677299-A5FB-FC16-3135-AF93B8F98C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7339" y="2437130"/>
            <a:ext cx="5556471" cy="3607318"/>
          </a:xfrm>
          <a:prstGeom prst="rect">
            <a:avLst/>
          </a:prstGeom>
        </p:spPr>
      </p:pic>
      <p:sp>
        <p:nvSpPr>
          <p:cNvPr id="11" name="TextBox 10">
            <a:extLst>
              <a:ext uri="{FF2B5EF4-FFF2-40B4-BE49-F238E27FC236}">
                <a16:creationId xmlns:a16="http://schemas.microsoft.com/office/drawing/2014/main" id="{F08738B9-14AA-1683-6A0F-07ABDA1BA365}"/>
              </a:ext>
            </a:extLst>
          </p:cNvPr>
          <p:cNvSpPr txBox="1"/>
          <p:nvPr/>
        </p:nvSpPr>
        <p:spPr>
          <a:xfrm>
            <a:off x="2949934" y="373711"/>
            <a:ext cx="2959510" cy="369332"/>
          </a:xfrm>
          <a:prstGeom prst="rect">
            <a:avLst/>
          </a:prstGeom>
          <a:noFill/>
        </p:spPr>
        <p:txBody>
          <a:bodyPr wrap="square" rtlCol="0">
            <a:spAutoFit/>
          </a:bodyPr>
          <a:lstStyle/>
          <a:p>
            <a:r>
              <a:rPr lang="en-GB" dirty="0">
                <a:latin typeface="Comic Sans MS" panose="030F0702030302020204" pitchFamily="66" charset="0"/>
              </a:rPr>
              <a:t>Lesson 1</a:t>
            </a:r>
          </a:p>
        </p:txBody>
      </p:sp>
    </p:spTree>
    <p:extLst>
      <p:ext uri="{BB962C8B-B14F-4D97-AF65-F5344CB8AC3E}">
        <p14:creationId xmlns:p14="http://schemas.microsoft.com/office/powerpoint/2010/main" val="19352035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A84C19E-D5F6-687E-9EA9-EEBA53AA9DDC}"/>
              </a:ext>
            </a:extLst>
          </p:cNvPr>
          <p:cNvPicPr>
            <a:picLocks noChangeAspect="1"/>
          </p:cNvPicPr>
          <p:nvPr/>
        </p:nvPicPr>
        <p:blipFill rotWithShape="1">
          <a:blip r:embed="rId2"/>
          <a:srcRect l="-779" t="-182" r="11" b="181"/>
          <a:stretch/>
        </p:blipFill>
        <p:spPr>
          <a:xfrm>
            <a:off x="9232490" y="0"/>
            <a:ext cx="2959510" cy="2620635"/>
          </a:xfrm>
          <a:prstGeom prst="rect">
            <a:avLst/>
          </a:prstGeom>
          <a:effectLst>
            <a:softEdge rad="317500"/>
          </a:effectLst>
        </p:spPr>
      </p:pic>
      <p:sp>
        <p:nvSpPr>
          <p:cNvPr id="3" name="TextBox 2">
            <a:extLst>
              <a:ext uri="{FF2B5EF4-FFF2-40B4-BE49-F238E27FC236}">
                <a16:creationId xmlns:a16="http://schemas.microsoft.com/office/drawing/2014/main" id="{63DEEF9F-9DFB-401F-E2E9-8335D099CE31}"/>
              </a:ext>
            </a:extLst>
          </p:cNvPr>
          <p:cNvSpPr txBox="1"/>
          <p:nvPr/>
        </p:nvSpPr>
        <p:spPr>
          <a:xfrm>
            <a:off x="9232491" y="1125651"/>
            <a:ext cx="2880852" cy="369332"/>
          </a:xfrm>
          <a:prstGeom prst="rect">
            <a:avLst/>
          </a:prstGeom>
          <a:gradFill flip="none" rotWithShape="1">
            <a:gsLst>
              <a:gs pos="84000">
                <a:schemeClr val="bg1">
                  <a:alpha val="52000"/>
                  <a:lumMod val="89000"/>
                  <a:lumOff val="11000"/>
                </a:schemeClr>
              </a:gs>
              <a:gs pos="96000">
                <a:schemeClr val="bg2"/>
              </a:gs>
              <a:gs pos="99000">
                <a:schemeClr val="bg2">
                  <a:lumMod val="75000"/>
                </a:schemeClr>
              </a:gs>
              <a:gs pos="100000">
                <a:schemeClr val="bg2">
                  <a:lumMod val="75000"/>
                </a:schemeClr>
              </a:gs>
            </a:gsLst>
            <a:lin ang="5400000" scaled="1"/>
            <a:tileRect/>
          </a:gradFill>
        </p:spPr>
        <p:txBody>
          <a:bodyPr wrap="square">
            <a:spAutoFit/>
          </a:bodyPr>
          <a:lstStyle/>
          <a:p>
            <a:r>
              <a:rPr lang="en-GB" dirty="0">
                <a:latin typeface="Comic Sans MS" panose="030F0702030302020204" pitchFamily="66" charset="0"/>
              </a:rPr>
              <a:t>The EMMANUEL Project</a:t>
            </a:r>
          </a:p>
        </p:txBody>
      </p:sp>
      <p:sp>
        <p:nvSpPr>
          <p:cNvPr id="4" name="Rectangle: Rounded Corners 3">
            <a:extLst>
              <a:ext uri="{FF2B5EF4-FFF2-40B4-BE49-F238E27FC236}">
                <a16:creationId xmlns:a16="http://schemas.microsoft.com/office/drawing/2014/main" id="{8D522A72-038B-2E1B-E64D-8FD5E38F7653}"/>
              </a:ext>
            </a:extLst>
          </p:cNvPr>
          <p:cNvSpPr/>
          <p:nvPr/>
        </p:nvSpPr>
        <p:spPr>
          <a:xfrm>
            <a:off x="285136" y="235974"/>
            <a:ext cx="2418307" cy="703377"/>
          </a:xfrm>
          <a:prstGeom prst="round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Speech Bubble: Rectangle with Corners Rounded 5">
            <a:extLst>
              <a:ext uri="{FF2B5EF4-FFF2-40B4-BE49-F238E27FC236}">
                <a16:creationId xmlns:a16="http://schemas.microsoft.com/office/drawing/2014/main" id="{2294B9C4-388E-0BFE-2115-C8FDCB5C675A}"/>
              </a:ext>
            </a:extLst>
          </p:cNvPr>
          <p:cNvSpPr/>
          <p:nvPr/>
        </p:nvSpPr>
        <p:spPr>
          <a:xfrm>
            <a:off x="519827" y="2138902"/>
            <a:ext cx="8524823" cy="1569660"/>
          </a:xfrm>
          <a:prstGeom prst="wedgeRoundRectCallout">
            <a:avLst>
              <a:gd name="adj1" fmla="val -1713"/>
              <a:gd name="adj2" fmla="val 7308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extBox 4">
            <a:extLst>
              <a:ext uri="{FF2B5EF4-FFF2-40B4-BE49-F238E27FC236}">
                <a16:creationId xmlns:a16="http://schemas.microsoft.com/office/drawing/2014/main" id="{C32C7BDC-96A8-619D-46F8-0A9C6F8AE847}"/>
              </a:ext>
            </a:extLst>
          </p:cNvPr>
          <p:cNvSpPr txBox="1"/>
          <p:nvPr/>
        </p:nvSpPr>
        <p:spPr>
          <a:xfrm>
            <a:off x="591902" y="2138902"/>
            <a:ext cx="8234046" cy="1569660"/>
          </a:xfrm>
          <a:prstGeom prst="rect">
            <a:avLst/>
          </a:prstGeom>
          <a:noFill/>
        </p:spPr>
        <p:txBody>
          <a:bodyPr wrap="square" rtlCol="0">
            <a:spAutoFit/>
          </a:bodyPr>
          <a:lstStyle/>
          <a:p>
            <a:r>
              <a:rPr lang="en-GB" sz="2400" dirty="0">
                <a:latin typeface="Comic Sans MS" panose="030F0702030302020204" pitchFamily="66" charset="0"/>
              </a:rPr>
              <a:t>Q – How could you use a rope in a rescue?</a:t>
            </a:r>
          </a:p>
          <a:p>
            <a:r>
              <a:rPr lang="en-GB" sz="2400" dirty="0">
                <a:latin typeface="Comic Sans MS" panose="030F0702030302020204" pitchFamily="66" charset="0"/>
              </a:rPr>
              <a:t>				-</a:t>
            </a:r>
          </a:p>
          <a:p>
            <a:r>
              <a:rPr lang="en-GB" sz="2400" dirty="0">
                <a:latin typeface="Comic Sans MS" panose="030F0702030302020204" pitchFamily="66" charset="0"/>
              </a:rPr>
              <a:t>Q – Why do you think this symbol has been</a:t>
            </a:r>
          </a:p>
          <a:p>
            <a:r>
              <a:rPr lang="en-GB" sz="2400" dirty="0">
                <a:latin typeface="Comic Sans MS" panose="030F0702030302020204" pitchFamily="66" charset="0"/>
              </a:rPr>
              <a:t>chosen for this topic?  </a:t>
            </a:r>
          </a:p>
        </p:txBody>
      </p:sp>
      <p:pic>
        <p:nvPicPr>
          <p:cNvPr id="7" name="Picture 6">
            <a:extLst>
              <a:ext uri="{FF2B5EF4-FFF2-40B4-BE49-F238E27FC236}">
                <a16:creationId xmlns:a16="http://schemas.microsoft.com/office/drawing/2014/main" id="{EF6E0E46-1933-FABA-7240-8838EA959683}"/>
              </a:ext>
            </a:extLst>
          </p:cNvPr>
          <p:cNvPicPr>
            <a:picLocks noChangeAspect="1"/>
          </p:cNvPicPr>
          <p:nvPr/>
        </p:nvPicPr>
        <p:blipFill rotWithShape="1">
          <a:blip r:embed="rId2"/>
          <a:srcRect l="-779" t="-182" r="11" b="181"/>
          <a:stretch/>
        </p:blipFill>
        <p:spPr>
          <a:xfrm>
            <a:off x="7335846" y="2138902"/>
            <a:ext cx="1772633" cy="1569660"/>
          </a:xfrm>
          <a:prstGeom prst="rect">
            <a:avLst/>
          </a:prstGeom>
          <a:effectLst>
            <a:softEdge rad="317500"/>
          </a:effectLst>
        </p:spPr>
      </p:pic>
      <p:sp>
        <p:nvSpPr>
          <p:cNvPr id="8" name="TextBox 7">
            <a:extLst>
              <a:ext uri="{FF2B5EF4-FFF2-40B4-BE49-F238E27FC236}">
                <a16:creationId xmlns:a16="http://schemas.microsoft.com/office/drawing/2014/main" id="{244216EB-DFB9-823E-6B2B-F8B8692AAE2D}"/>
              </a:ext>
            </a:extLst>
          </p:cNvPr>
          <p:cNvSpPr txBox="1"/>
          <p:nvPr/>
        </p:nvSpPr>
        <p:spPr>
          <a:xfrm>
            <a:off x="589209" y="229098"/>
            <a:ext cx="2638465" cy="646331"/>
          </a:xfrm>
          <a:prstGeom prst="rect">
            <a:avLst/>
          </a:prstGeom>
          <a:noFill/>
        </p:spPr>
        <p:txBody>
          <a:bodyPr wrap="square" rtlCol="0">
            <a:spAutoFit/>
          </a:bodyPr>
          <a:lstStyle/>
          <a:p>
            <a:r>
              <a:rPr lang="en-GB" sz="3600" dirty="0">
                <a:latin typeface="Comic Sans MS" panose="030F0702030302020204" pitchFamily="66" charset="0"/>
              </a:rPr>
              <a:t>Engage</a:t>
            </a:r>
          </a:p>
        </p:txBody>
      </p:sp>
    </p:spTree>
    <p:extLst>
      <p:ext uri="{BB962C8B-B14F-4D97-AF65-F5344CB8AC3E}">
        <p14:creationId xmlns:p14="http://schemas.microsoft.com/office/powerpoint/2010/main" val="17077887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63424DE-AC48-CA22-6352-C7B7D2A3F694}"/>
              </a:ext>
            </a:extLst>
          </p:cNvPr>
          <p:cNvPicPr>
            <a:picLocks noChangeAspect="1"/>
          </p:cNvPicPr>
          <p:nvPr/>
        </p:nvPicPr>
        <p:blipFill rotWithShape="1">
          <a:blip r:embed="rId2"/>
          <a:srcRect l="-779" t="-182" r="11" b="181"/>
          <a:stretch/>
        </p:blipFill>
        <p:spPr>
          <a:xfrm>
            <a:off x="9232490" y="0"/>
            <a:ext cx="2959510" cy="2620635"/>
          </a:xfrm>
          <a:prstGeom prst="rect">
            <a:avLst/>
          </a:prstGeom>
          <a:effectLst>
            <a:softEdge rad="317500"/>
          </a:effectLst>
        </p:spPr>
      </p:pic>
      <p:sp>
        <p:nvSpPr>
          <p:cNvPr id="3" name="TextBox 2">
            <a:extLst>
              <a:ext uri="{FF2B5EF4-FFF2-40B4-BE49-F238E27FC236}">
                <a16:creationId xmlns:a16="http://schemas.microsoft.com/office/drawing/2014/main" id="{D7D617D9-DE2F-6395-F5FA-697FAC619F50}"/>
              </a:ext>
            </a:extLst>
          </p:cNvPr>
          <p:cNvSpPr txBox="1"/>
          <p:nvPr/>
        </p:nvSpPr>
        <p:spPr>
          <a:xfrm>
            <a:off x="9232491" y="1125651"/>
            <a:ext cx="2880852" cy="369332"/>
          </a:xfrm>
          <a:prstGeom prst="rect">
            <a:avLst/>
          </a:prstGeom>
          <a:gradFill flip="none" rotWithShape="1">
            <a:gsLst>
              <a:gs pos="84000">
                <a:schemeClr val="bg1">
                  <a:alpha val="52000"/>
                  <a:lumMod val="89000"/>
                  <a:lumOff val="11000"/>
                </a:schemeClr>
              </a:gs>
              <a:gs pos="96000">
                <a:schemeClr val="bg2"/>
              </a:gs>
              <a:gs pos="99000">
                <a:schemeClr val="bg2">
                  <a:lumMod val="75000"/>
                </a:schemeClr>
              </a:gs>
              <a:gs pos="100000">
                <a:schemeClr val="bg2">
                  <a:lumMod val="75000"/>
                </a:schemeClr>
              </a:gs>
            </a:gsLst>
            <a:lin ang="5400000" scaled="1"/>
            <a:tileRect/>
          </a:gradFill>
        </p:spPr>
        <p:txBody>
          <a:bodyPr wrap="square">
            <a:spAutoFit/>
          </a:bodyPr>
          <a:lstStyle/>
          <a:p>
            <a:r>
              <a:rPr lang="en-GB" dirty="0">
                <a:latin typeface="Comic Sans MS" panose="030F0702030302020204" pitchFamily="66" charset="0"/>
              </a:rPr>
              <a:t>The EMMANUEL Project</a:t>
            </a:r>
          </a:p>
        </p:txBody>
      </p:sp>
      <p:sp>
        <p:nvSpPr>
          <p:cNvPr id="4" name="Rectangle: Rounded Corners 3">
            <a:extLst>
              <a:ext uri="{FF2B5EF4-FFF2-40B4-BE49-F238E27FC236}">
                <a16:creationId xmlns:a16="http://schemas.microsoft.com/office/drawing/2014/main" id="{965106C8-BF30-256A-1998-CCD58BE415C6}"/>
              </a:ext>
            </a:extLst>
          </p:cNvPr>
          <p:cNvSpPr/>
          <p:nvPr/>
        </p:nvSpPr>
        <p:spPr>
          <a:xfrm>
            <a:off x="285136" y="235974"/>
            <a:ext cx="2418307" cy="703377"/>
          </a:xfrm>
          <a:prstGeom prst="round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 name="Picture 4">
            <a:extLst>
              <a:ext uri="{FF2B5EF4-FFF2-40B4-BE49-F238E27FC236}">
                <a16:creationId xmlns:a16="http://schemas.microsoft.com/office/drawing/2014/main" id="{FB290237-6CB6-C343-4CC5-8F5AF3BA38E1}"/>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2203" b="96476" l="9483" r="88793"/>
                    </a14:imgEffect>
                  </a14:imgLayer>
                </a14:imgProps>
              </a:ext>
            </a:extLst>
          </a:blip>
          <a:stretch>
            <a:fillRect/>
          </a:stretch>
        </p:blipFill>
        <p:spPr>
          <a:xfrm>
            <a:off x="285135" y="876451"/>
            <a:ext cx="1630529" cy="3191753"/>
          </a:xfrm>
          <a:prstGeom prst="rect">
            <a:avLst/>
          </a:prstGeom>
        </p:spPr>
      </p:pic>
      <p:sp>
        <p:nvSpPr>
          <p:cNvPr id="6" name="TextBox 5">
            <a:extLst>
              <a:ext uri="{FF2B5EF4-FFF2-40B4-BE49-F238E27FC236}">
                <a16:creationId xmlns:a16="http://schemas.microsoft.com/office/drawing/2014/main" id="{2A735686-158F-CA98-4F40-138C399F2970}"/>
              </a:ext>
            </a:extLst>
          </p:cNvPr>
          <p:cNvSpPr txBox="1"/>
          <p:nvPr/>
        </p:nvSpPr>
        <p:spPr>
          <a:xfrm>
            <a:off x="1780536" y="1480889"/>
            <a:ext cx="6409308" cy="923330"/>
          </a:xfrm>
          <a:prstGeom prst="rect">
            <a:avLst/>
          </a:prstGeom>
          <a:noFill/>
        </p:spPr>
        <p:txBody>
          <a:bodyPr wrap="square" rtlCol="0">
            <a:spAutoFit/>
          </a:bodyPr>
          <a:lstStyle/>
          <a:p>
            <a:r>
              <a:rPr lang="en-GB" dirty="0">
                <a:latin typeface="Comic Sans MS" panose="030F0702030302020204" pitchFamily="66" charset="0"/>
              </a:rPr>
              <a:t>Meet Sam –He loves rescues, he is a good swimmer and wants to join the life saving group at his local swimming club.  </a:t>
            </a:r>
          </a:p>
        </p:txBody>
      </p:sp>
      <p:sp>
        <p:nvSpPr>
          <p:cNvPr id="7" name="TextBox 6">
            <a:extLst>
              <a:ext uri="{FF2B5EF4-FFF2-40B4-BE49-F238E27FC236}">
                <a16:creationId xmlns:a16="http://schemas.microsoft.com/office/drawing/2014/main" id="{69A17104-7F30-0269-3288-62040F101C0B}"/>
              </a:ext>
            </a:extLst>
          </p:cNvPr>
          <p:cNvSpPr txBox="1"/>
          <p:nvPr/>
        </p:nvSpPr>
        <p:spPr>
          <a:xfrm>
            <a:off x="589209" y="229098"/>
            <a:ext cx="2638465" cy="646331"/>
          </a:xfrm>
          <a:prstGeom prst="rect">
            <a:avLst/>
          </a:prstGeom>
          <a:noFill/>
        </p:spPr>
        <p:txBody>
          <a:bodyPr wrap="square" rtlCol="0">
            <a:spAutoFit/>
          </a:bodyPr>
          <a:lstStyle/>
          <a:p>
            <a:r>
              <a:rPr lang="en-GB" sz="3600" dirty="0">
                <a:latin typeface="Comic Sans MS" panose="030F0702030302020204" pitchFamily="66" charset="0"/>
              </a:rPr>
              <a:t>Engage</a:t>
            </a:r>
          </a:p>
        </p:txBody>
      </p:sp>
      <p:pic>
        <p:nvPicPr>
          <p:cNvPr id="1026" name="Picture 2" descr="See the source image">
            <a:extLst>
              <a:ext uri="{FF2B5EF4-FFF2-40B4-BE49-F238E27FC236}">
                <a16:creationId xmlns:a16="http://schemas.microsoft.com/office/drawing/2014/main" id="{444B88CF-F275-7113-F353-170D4DC1F90E}"/>
              </a:ext>
            </a:extLst>
          </p:cNvPr>
          <p:cNvPicPr>
            <a:picLocks noChangeAspect="1" noChangeArrowheads="1"/>
          </p:cNvPicPr>
          <p:nvPr/>
        </p:nvPicPr>
        <p:blipFill>
          <a:blip r:embed="rId5" cstate="hqprint">
            <a:extLst>
              <a:ext uri="{28A0092B-C50C-407E-A947-70E740481C1C}">
                <a14:useLocalDpi xmlns:a14="http://schemas.microsoft.com/office/drawing/2010/main" val="0"/>
              </a:ext>
            </a:extLst>
          </a:blip>
          <a:srcRect/>
          <a:stretch>
            <a:fillRect/>
          </a:stretch>
        </p:blipFill>
        <p:spPr bwMode="auto">
          <a:xfrm>
            <a:off x="544619" y="4877740"/>
            <a:ext cx="2005003" cy="136403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ee the source image">
            <a:extLst>
              <a:ext uri="{FF2B5EF4-FFF2-40B4-BE49-F238E27FC236}">
                <a16:creationId xmlns:a16="http://schemas.microsoft.com/office/drawing/2014/main" id="{0A60E321-4C4D-0002-0AA6-692697B8DF8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94468" y="4085503"/>
            <a:ext cx="1507157" cy="221622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See the source image">
            <a:extLst>
              <a:ext uri="{FF2B5EF4-FFF2-40B4-BE49-F238E27FC236}">
                <a16:creationId xmlns:a16="http://schemas.microsoft.com/office/drawing/2014/main" id="{97809A8B-739A-2E55-09BE-1F020E7A2FB3}"/>
              </a:ext>
            </a:extLst>
          </p:cNvPr>
          <p:cNvPicPr>
            <a:picLocks noChangeAspect="1" noChangeArrowheads="1"/>
          </p:cNvPicPr>
          <p:nvPr/>
        </p:nvPicPr>
        <p:blipFill>
          <a:blip r:embed="rId7" cstate="hqprint">
            <a:extLst>
              <a:ext uri="{28A0092B-C50C-407E-A947-70E740481C1C}">
                <a14:useLocalDpi xmlns:a14="http://schemas.microsoft.com/office/drawing/2010/main" val="0"/>
              </a:ext>
            </a:extLst>
          </a:blip>
          <a:srcRect/>
          <a:stretch>
            <a:fillRect/>
          </a:stretch>
        </p:blipFill>
        <p:spPr bwMode="auto">
          <a:xfrm>
            <a:off x="4550935" y="4068204"/>
            <a:ext cx="1477480" cy="221622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8A41564A-9000-D670-497F-E6262582E28F}"/>
              </a:ext>
            </a:extLst>
          </p:cNvPr>
          <p:cNvSpPr txBox="1"/>
          <p:nvPr/>
        </p:nvSpPr>
        <p:spPr>
          <a:xfrm>
            <a:off x="6285293" y="2606823"/>
            <a:ext cx="5621572" cy="2862322"/>
          </a:xfrm>
          <a:prstGeom prst="rect">
            <a:avLst/>
          </a:prstGeom>
          <a:noFill/>
        </p:spPr>
        <p:txBody>
          <a:bodyPr wrap="square" rtlCol="0">
            <a:spAutoFit/>
          </a:bodyPr>
          <a:lstStyle/>
          <a:p>
            <a:r>
              <a:rPr lang="en-GB" dirty="0">
                <a:latin typeface="Comic Sans MS" panose="030F0702030302020204" pitchFamily="66" charset="0"/>
              </a:rPr>
              <a:t>Activity: In ‘talk trios’ discuss a film where there is a rescuer – Sketch an image of the film and answer these questions in your book.</a:t>
            </a:r>
          </a:p>
          <a:p>
            <a:pPr marL="285750" indent="-285750">
              <a:buFont typeface="Arial" panose="020B0604020202020204" pitchFamily="34" charset="0"/>
              <a:buChar char="•"/>
            </a:pPr>
            <a:r>
              <a:rPr lang="en-GB" dirty="0">
                <a:solidFill>
                  <a:schemeClr val="accent3">
                    <a:lumMod val="50000"/>
                  </a:schemeClr>
                </a:solidFill>
                <a:latin typeface="Comic Sans MS" panose="030F0702030302020204" pitchFamily="66" charset="0"/>
              </a:rPr>
              <a:t>What is the name of your film?</a:t>
            </a:r>
          </a:p>
          <a:p>
            <a:pPr marL="285750" indent="-285750">
              <a:buFont typeface="Arial" panose="020B0604020202020204" pitchFamily="34" charset="0"/>
              <a:buChar char="•"/>
            </a:pPr>
            <a:r>
              <a:rPr lang="en-GB" dirty="0">
                <a:solidFill>
                  <a:schemeClr val="accent3">
                    <a:lumMod val="50000"/>
                  </a:schemeClr>
                </a:solidFill>
                <a:latin typeface="Comic Sans MS" panose="030F0702030302020204" pitchFamily="66" charset="0"/>
              </a:rPr>
              <a:t>The name of a film where there is a rescuer is…</a:t>
            </a:r>
          </a:p>
          <a:p>
            <a:pPr marL="285750" indent="-285750">
              <a:buFont typeface="Arial" panose="020B0604020202020204" pitchFamily="34" charset="0"/>
              <a:buChar char="•"/>
            </a:pPr>
            <a:r>
              <a:rPr lang="en-GB" dirty="0">
                <a:solidFill>
                  <a:srgbClr val="00B050"/>
                </a:solidFill>
                <a:latin typeface="Comic Sans MS" panose="030F0702030302020204" pitchFamily="66" charset="0"/>
              </a:rPr>
              <a:t>Who needed rescuing?</a:t>
            </a:r>
          </a:p>
          <a:p>
            <a:pPr marL="285750" indent="-285750">
              <a:buFont typeface="Arial" panose="020B0604020202020204" pitchFamily="34" charset="0"/>
              <a:buChar char="•"/>
            </a:pPr>
            <a:r>
              <a:rPr lang="en-GB" dirty="0">
                <a:solidFill>
                  <a:srgbClr val="0070C0"/>
                </a:solidFill>
                <a:latin typeface="Comic Sans MS" panose="030F0702030302020204" pitchFamily="66" charset="0"/>
              </a:rPr>
              <a:t>Why did they need saving?</a:t>
            </a:r>
          </a:p>
          <a:p>
            <a:pPr marL="285750" indent="-285750">
              <a:buFont typeface="Arial" panose="020B0604020202020204" pitchFamily="34" charset="0"/>
              <a:buChar char="•"/>
            </a:pPr>
            <a:r>
              <a:rPr lang="en-GB" dirty="0">
                <a:solidFill>
                  <a:srgbClr val="FF0000"/>
                </a:solidFill>
                <a:latin typeface="Comic Sans MS" panose="030F0702030302020204" pitchFamily="66" charset="0"/>
              </a:rPr>
              <a:t>Was it someone’s fault? </a:t>
            </a:r>
          </a:p>
          <a:p>
            <a:pPr marL="285750" indent="-285750">
              <a:buFont typeface="Arial" panose="020B0604020202020204" pitchFamily="34" charset="0"/>
              <a:buChar char="•"/>
            </a:pPr>
            <a:r>
              <a:rPr lang="en-GB" dirty="0">
                <a:solidFill>
                  <a:schemeClr val="accent3"/>
                </a:solidFill>
                <a:latin typeface="Comic Sans MS" panose="030F0702030302020204" pitchFamily="66" charset="0"/>
              </a:rPr>
              <a:t>Who was the rescuer?</a:t>
            </a:r>
          </a:p>
          <a:p>
            <a:pPr marL="285750" indent="-285750">
              <a:buFont typeface="Arial" panose="020B0604020202020204" pitchFamily="34" charset="0"/>
              <a:buChar char="•"/>
            </a:pPr>
            <a:r>
              <a:rPr lang="en-GB" dirty="0">
                <a:solidFill>
                  <a:srgbClr val="7030A0"/>
                </a:solidFill>
                <a:latin typeface="Comic Sans MS" panose="030F0702030302020204" pitchFamily="66" charset="0"/>
              </a:rPr>
              <a:t>What did the rescue cost?</a:t>
            </a:r>
          </a:p>
        </p:txBody>
      </p:sp>
    </p:spTree>
    <p:extLst>
      <p:ext uri="{BB962C8B-B14F-4D97-AF65-F5344CB8AC3E}">
        <p14:creationId xmlns:p14="http://schemas.microsoft.com/office/powerpoint/2010/main" val="37058717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029720A-2423-62BB-DB73-D6B3850761A3}"/>
              </a:ext>
            </a:extLst>
          </p:cNvPr>
          <p:cNvPicPr>
            <a:picLocks noChangeAspect="1"/>
          </p:cNvPicPr>
          <p:nvPr/>
        </p:nvPicPr>
        <p:blipFill rotWithShape="1">
          <a:blip r:embed="rId2"/>
          <a:srcRect l="-779" t="-182" r="11" b="181"/>
          <a:stretch/>
        </p:blipFill>
        <p:spPr>
          <a:xfrm>
            <a:off x="9232490" y="0"/>
            <a:ext cx="2959510" cy="2620635"/>
          </a:xfrm>
          <a:prstGeom prst="rect">
            <a:avLst/>
          </a:prstGeom>
          <a:effectLst>
            <a:softEdge rad="317500"/>
          </a:effectLst>
        </p:spPr>
      </p:pic>
      <p:sp>
        <p:nvSpPr>
          <p:cNvPr id="3" name="TextBox 2">
            <a:extLst>
              <a:ext uri="{FF2B5EF4-FFF2-40B4-BE49-F238E27FC236}">
                <a16:creationId xmlns:a16="http://schemas.microsoft.com/office/drawing/2014/main" id="{0DC5F9A7-09D9-EC16-7E9D-BC1453215C5E}"/>
              </a:ext>
            </a:extLst>
          </p:cNvPr>
          <p:cNvSpPr txBox="1"/>
          <p:nvPr/>
        </p:nvSpPr>
        <p:spPr>
          <a:xfrm>
            <a:off x="9232491" y="1125651"/>
            <a:ext cx="2880852" cy="369332"/>
          </a:xfrm>
          <a:prstGeom prst="rect">
            <a:avLst/>
          </a:prstGeom>
          <a:gradFill flip="none" rotWithShape="1">
            <a:gsLst>
              <a:gs pos="84000">
                <a:schemeClr val="bg1">
                  <a:alpha val="52000"/>
                  <a:lumMod val="89000"/>
                  <a:lumOff val="11000"/>
                </a:schemeClr>
              </a:gs>
              <a:gs pos="96000">
                <a:schemeClr val="bg2"/>
              </a:gs>
              <a:gs pos="99000">
                <a:schemeClr val="bg2">
                  <a:lumMod val="75000"/>
                </a:schemeClr>
              </a:gs>
              <a:gs pos="100000">
                <a:schemeClr val="bg2">
                  <a:lumMod val="75000"/>
                </a:schemeClr>
              </a:gs>
            </a:gsLst>
            <a:lin ang="5400000" scaled="1"/>
            <a:tileRect/>
          </a:gradFill>
        </p:spPr>
        <p:txBody>
          <a:bodyPr wrap="square">
            <a:spAutoFit/>
          </a:bodyPr>
          <a:lstStyle/>
          <a:p>
            <a:r>
              <a:rPr lang="en-GB" dirty="0">
                <a:latin typeface="Comic Sans MS" panose="030F0702030302020204" pitchFamily="66" charset="0"/>
              </a:rPr>
              <a:t>The EMMANUEL Project</a:t>
            </a:r>
          </a:p>
        </p:txBody>
      </p:sp>
      <p:sp>
        <p:nvSpPr>
          <p:cNvPr id="4" name="Rectangle: Rounded Corners 3">
            <a:extLst>
              <a:ext uri="{FF2B5EF4-FFF2-40B4-BE49-F238E27FC236}">
                <a16:creationId xmlns:a16="http://schemas.microsoft.com/office/drawing/2014/main" id="{A719B043-2D78-4BF8-11CE-8A588649ECF7}"/>
              </a:ext>
            </a:extLst>
          </p:cNvPr>
          <p:cNvSpPr/>
          <p:nvPr/>
        </p:nvSpPr>
        <p:spPr>
          <a:xfrm>
            <a:off x="285136" y="235974"/>
            <a:ext cx="2418307" cy="703377"/>
          </a:xfrm>
          <a:prstGeom prst="round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extBox 4">
            <a:extLst>
              <a:ext uri="{FF2B5EF4-FFF2-40B4-BE49-F238E27FC236}">
                <a16:creationId xmlns:a16="http://schemas.microsoft.com/office/drawing/2014/main" id="{17B3227A-5408-EB07-E554-F65ED14567C9}"/>
              </a:ext>
            </a:extLst>
          </p:cNvPr>
          <p:cNvSpPr txBox="1"/>
          <p:nvPr/>
        </p:nvSpPr>
        <p:spPr>
          <a:xfrm>
            <a:off x="589209" y="229098"/>
            <a:ext cx="2638465" cy="646331"/>
          </a:xfrm>
          <a:prstGeom prst="rect">
            <a:avLst/>
          </a:prstGeom>
          <a:noFill/>
        </p:spPr>
        <p:txBody>
          <a:bodyPr wrap="square" rtlCol="0">
            <a:spAutoFit/>
          </a:bodyPr>
          <a:lstStyle/>
          <a:p>
            <a:r>
              <a:rPr lang="en-GB" sz="3600" dirty="0">
                <a:latin typeface="Comic Sans MS" panose="030F0702030302020204" pitchFamily="66" charset="0"/>
              </a:rPr>
              <a:t>Engage</a:t>
            </a:r>
          </a:p>
        </p:txBody>
      </p:sp>
      <p:pic>
        <p:nvPicPr>
          <p:cNvPr id="6" name="Picture 5">
            <a:extLst>
              <a:ext uri="{FF2B5EF4-FFF2-40B4-BE49-F238E27FC236}">
                <a16:creationId xmlns:a16="http://schemas.microsoft.com/office/drawing/2014/main" id="{00D21337-9238-D320-C844-5C4AD11ED5A8}"/>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2203" b="96476" l="9483" r="88793"/>
                    </a14:imgEffect>
                  </a14:imgLayer>
                </a14:imgProps>
              </a:ext>
            </a:extLst>
          </a:blip>
          <a:stretch>
            <a:fillRect/>
          </a:stretch>
        </p:blipFill>
        <p:spPr>
          <a:xfrm>
            <a:off x="277912" y="1125651"/>
            <a:ext cx="1630529" cy="3191753"/>
          </a:xfrm>
          <a:prstGeom prst="rect">
            <a:avLst/>
          </a:prstGeom>
        </p:spPr>
      </p:pic>
      <p:sp>
        <p:nvSpPr>
          <p:cNvPr id="8" name="TextBox 7">
            <a:extLst>
              <a:ext uri="{FF2B5EF4-FFF2-40B4-BE49-F238E27FC236}">
                <a16:creationId xmlns:a16="http://schemas.microsoft.com/office/drawing/2014/main" id="{19C04497-2327-7685-2EF1-AF2D4F380A8B}"/>
              </a:ext>
            </a:extLst>
          </p:cNvPr>
          <p:cNvSpPr txBox="1"/>
          <p:nvPr/>
        </p:nvSpPr>
        <p:spPr>
          <a:xfrm>
            <a:off x="1818583" y="1390989"/>
            <a:ext cx="6094674" cy="1200329"/>
          </a:xfrm>
          <a:prstGeom prst="rect">
            <a:avLst/>
          </a:prstGeom>
          <a:noFill/>
        </p:spPr>
        <p:txBody>
          <a:bodyPr wrap="square">
            <a:spAutoFit/>
          </a:bodyPr>
          <a:lstStyle/>
          <a:p>
            <a:r>
              <a:rPr lang="en-GB" dirty="0">
                <a:latin typeface="Comic Sans MS" panose="030F0702030302020204" pitchFamily="66" charset="0"/>
              </a:rPr>
              <a:t>Why do you think there are so many rescues in films? Are rescuers needed in the real world? </a:t>
            </a:r>
          </a:p>
          <a:p>
            <a:r>
              <a:rPr lang="en-GB" dirty="0">
                <a:latin typeface="Comic Sans MS" panose="030F0702030302020204" pitchFamily="66" charset="0"/>
              </a:rPr>
              <a:t>What do you think? </a:t>
            </a:r>
          </a:p>
          <a:p>
            <a:r>
              <a:rPr lang="en-GB" dirty="0">
                <a:latin typeface="Comic Sans MS" panose="030F0702030302020204" pitchFamily="66" charset="0"/>
              </a:rPr>
              <a:t>Have you ever been the ‘rescuer’? </a:t>
            </a:r>
          </a:p>
        </p:txBody>
      </p:sp>
      <p:pic>
        <p:nvPicPr>
          <p:cNvPr id="10" name="Picture 9">
            <a:extLst>
              <a:ext uri="{FF2B5EF4-FFF2-40B4-BE49-F238E27FC236}">
                <a16:creationId xmlns:a16="http://schemas.microsoft.com/office/drawing/2014/main" id="{7BEA09E1-F54A-3683-08DD-1218A3BAC0C0}"/>
              </a:ext>
            </a:extLst>
          </p:cNvPr>
          <p:cNvPicPr>
            <a:picLocks noChangeAspect="1"/>
          </p:cNvPicPr>
          <p:nvPr/>
        </p:nvPicPr>
        <p:blipFill>
          <a:blip r:embed="rId5"/>
          <a:stretch>
            <a:fillRect/>
          </a:stretch>
        </p:blipFill>
        <p:spPr>
          <a:xfrm>
            <a:off x="4484536" y="3622436"/>
            <a:ext cx="2715009" cy="3058541"/>
          </a:xfrm>
          <a:prstGeom prst="rect">
            <a:avLst/>
          </a:prstGeom>
        </p:spPr>
      </p:pic>
      <p:sp>
        <p:nvSpPr>
          <p:cNvPr id="11" name="TextBox 10">
            <a:extLst>
              <a:ext uri="{FF2B5EF4-FFF2-40B4-BE49-F238E27FC236}">
                <a16:creationId xmlns:a16="http://schemas.microsoft.com/office/drawing/2014/main" id="{2A42A1F1-3C0B-0576-54F9-8408E847B03E}"/>
              </a:ext>
            </a:extLst>
          </p:cNvPr>
          <p:cNvSpPr txBox="1"/>
          <p:nvPr/>
        </p:nvSpPr>
        <p:spPr>
          <a:xfrm>
            <a:off x="4355686" y="2814490"/>
            <a:ext cx="7410615" cy="584775"/>
          </a:xfrm>
          <a:prstGeom prst="rect">
            <a:avLst/>
          </a:prstGeom>
          <a:noFill/>
        </p:spPr>
        <p:txBody>
          <a:bodyPr wrap="square" rtlCol="0">
            <a:spAutoFit/>
          </a:bodyPr>
          <a:lstStyle/>
          <a:p>
            <a:r>
              <a:rPr lang="en-GB" sz="3200" dirty="0">
                <a:latin typeface="Comic Sans MS" panose="030F0702030302020204" pitchFamily="66" charset="0"/>
              </a:rPr>
              <a:t>A Real life rescuer!</a:t>
            </a:r>
          </a:p>
        </p:txBody>
      </p:sp>
    </p:spTree>
    <p:extLst>
      <p:ext uri="{BB962C8B-B14F-4D97-AF65-F5344CB8AC3E}">
        <p14:creationId xmlns:p14="http://schemas.microsoft.com/office/powerpoint/2010/main" val="923823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F5A9A06-08DE-3716-DD64-13EBDA9623A8}"/>
              </a:ext>
            </a:extLst>
          </p:cNvPr>
          <p:cNvPicPr>
            <a:picLocks noChangeAspect="1"/>
          </p:cNvPicPr>
          <p:nvPr/>
        </p:nvPicPr>
        <p:blipFill rotWithShape="1">
          <a:blip r:embed="rId3"/>
          <a:srcRect l="-779" t="-182" r="11" b="181"/>
          <a:stretch/>
        </p:blipFill>
        <p:spPr>
          <a:xfrm>
            <a:off x="9232490" y="0"/>
            <a:ext cx="2959510" cy="2620635"/>
          </a:xfrm>
          <a:prstGeom prst="rect">
            <a:avLst/>
          </a:prstGeom>
          <a:effectLst>
            <a:softEdge rad="317500"/>
          </a:effectLst>
        </p:spPr>
      </p:pic>
      <p:sp>
        <p:nvSpPr>
          <p:cNvPr id="3" name="TextBox 2">
            <a:extLst>
              <a:ext uri="{FF2B5EF4-FFF2-40B4-BE49-F238E27FC236}">
                <a16:creationId xmlns:a16="http://schemas.microsoft.com/office/drawing/2014/main" id="{C65F3FB8-65CB-0C85-50BF-CA07BA8C75F8}"/>
              </a:ext>
            </a:extLst>
          </p:cNvPr>
          <p:cNvSpPr txBox="1"/>
          <p:nvPr/>
        </p:nvSpPr>
        <p:spPr>
          <a:xfrm>
            <a:off x="9232491" y="1125651"/>
            <a:ext cx="2880852" cy="369332"/>
          </a:xfrm>
          <a:prstGeom prst="rect">
            <a:avLst/>
          </a:prstGeom>
          <a:gradFill flip="none" rotWithShape="1">
            <a:gsLst>
              <a:gs pos="84000">
                <a:schemeClr val="bg1">
                  <a:alpha val="52000"/>
                  <a:lumMod val="89000"/>
                  <a:lumOff val="11000"/>
                </a:schemeClr>
              </a:gs>
              <a:gs pos="96000">
                <a:schemeClr val="bg2"/>
              </a:gs>
              <a:gs pos="99000">
                <a:schemeClr val="bg2">
                  <a:lumMod val="75000"/>
                </a:schemeClr>
              </a:gs>
              <a:gs pos="100000">
                <a:schemeClr val="bg2">
                  <a:lumMod val="75000"/>
                </a:schemeClr>
              </a:gs>
            </a:gsLst>
            <a:lin ang="5400000" scaled="1"/>
            <a:tileRect/>
          </a:gradFill>
        </p:spPr>
        <p:txBody>
          <a:bodyPr wrap="square">
            <a:spAutoFit/>
          </a:bodyPr>
          <a:lstStyle/>
          <a:p>
            <a:r>
              <a:rPr lang="en-GB" dirty="0">
                <a:latin typeface="Comic Sans MS" panose="030F0702030302020204" pitchFamily="66" charset="0"/>
              </a:rPr>
              <a:t>The EMMANUEL Project</a:t>
            </a:r>
          </a:p>
        </p:txBody>
      </p:sp>
      <p:sp>
        <p:nvSpPr>
          <p:cNvPr id="4" name="Rectangle: Rounded Corners 3">
            <a:extLst>
              <a:ext uri="{FF2B5EF4-FFF2-40B4-BE49-F238E27FC236}">
                <a16:creationId xmlns:a16="http://schemas.microsoft.com/office/drawing/2014/main" id="{8235E23C-CDF1-5980-DC90-39483E8EE6AA}"/>
              </a:ext>
            </a:extLst>
          </p:cNvPr>
          <p:cNvSpPr/>
          <p:nvPr/>
        </p:nvSpPr>
        <p:spPr>
          <a:xfrm>
            <a:off x="285136" y="235974"/>
            <a:ext cx="2418307" cy="703377"/>
          </a:xfrm>
          <a:prstGeom prst="round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 name="Online Media 11" title="The Story of Grace Darling | Primary History | BBC Teach">
            <a:hlinkClick r:id="" action="ppaction://media"/>
            <a:extLst>
              <a:ext uri="{FF2B5EF4-FFF2-40B4-BE49-F238E27FC236}">
                <a16:creationId xmlns:a16="http://schemas.microsoft.com/office/drawing/2014/main" id="{5A7B51AA-7BD5-0A7B-C9A3-79D4B67BA0D2}"/>
              </a:ext>
            </a:extLst>
          </p:cNvPr>
          <p:cNvPicPr>
            <a:picLocks noRot="1" noChangeAspect="1"/>
          </p:cNvPicPr>
          <p:nvPr>
            <a:videoFile r:link="rId1"/>
          </p:nvPr>
        </p:nvPicPr>
        <p:blipFill>
          <a:blip r:embed="rId4"/>
          <a:stretch>
            <a:fillRect/>
          </a:stretch>
        </p:blipFill>
        <p:spPr>
          <a:xfrm>
            <a:off x="197672" y="1353709"/>
            <a:ext cx="9176916" cy="5184958"/>
          </a:xfrm>
          <a:prstGeom prst="rect">
            <a:avLst/>
          </a:prstGeom>
        </p:spPr>
      </p:pic>
      <p:sp>
        <p:nvSpPr>
          <p:cNvPr id="6" name="TextBox 5">
            <a:extLst>
              <a:ext uri="{FF2B5EF4-FFF2-40B4-BE49-F238E27FC236}">
                <a16:creationId xmlns:a16="http://schemas.microsoft.com/office/drawing/2014/main" id="{DCCE86B4-2619-7D74-1245-667838C67C76}"/>
              </a:ext>
            </a:extLst>
          </p:cNvPr>
          <p:cNvSpPr txBox="1"/>
          <p:nvPr/>
        </p:nvSpPr>
        <p:spPr>
          <a:xfrm>
            <a:off x="589209" y="229098"/>
            <a:ext cx="2638465" cy="646331"/>
          </a:xfrm>
          <a:prstGeom prst="rect">
            <a:avLst/>
          </a:prstGeom>
          <a:noFill/>
        </p:spPr>
        <p:txBody>
          <a:bodyPr wrap="square" rtlCol="0">
            <a:spAutoFit/>
          </a:bodyPr>
          <a:lstStyle/>
          <a:p>
            <a:r>
              <a:rPr lang="en-GB" sz="3600" dirty="0">
                <a:latin typeface="Comic Sans MS" panose="030F0702030302020204" pitchFamily="66" charset="0"/>
              </a:rPr>
              <a:t>Engage</a:t>
            </a:r>
          </a:p>
        </p:txBody>
      </p:sp>
    </p:spTree>
    <p:extLst>
      <p:ext uri="{BB962C8B-B14F-4D97-AF65-F5344CB8AC3E}">
        <p14:creationId xmlns:p14="http://schemas.microsoft.com/office/powerpoint/2010/main" val="3978697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5"/>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5"/>
                                        </p:tgtEl>
                                      </p:cBhvr>
                                    </p:cmd>
                                  </p:childTnLst>
                                </p:cTn>
                              </p:par>
                            </p:childTnLst>
                          </p:cTn>
                        </p:par>
                      </p:childTnLst>
                    </p:cTn>
                  </p:par>
                </p:childTnLst>
              </p:cTn>
              <p:nextCondLst>
                <p:cond evt="onClick" delay="0">
                  <p:tgtEl>
                    <p:spTgt spid="5"/>
                  </p:tgtEl>
                </p:cond>
              </p:nextCondLst>
            </p:seq>
            <p:video>
              <p:cMediaNode vol="80000">
                <p:cTn id="12" fill="hold" display="0">
                  <p:stCondLst>
                    <p:cond delay="indefinite"/>
                  </p:stCondLst>
                </p:cTn>
                <p:tgtEl>
                  <p:spTgt spid="5"/>
                </p:tgtEl>
              </p:cMediaNode>
            </p:vide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1F69082-B9C7-916E-87AB-17FDF3222FF9}"/>
              </a:ext>
            </a:extLst>
          </p:cNvPr>
          <p:cNvPicPr>
            <a:picLocks noChangeAspect="1"/>
          </p:cNvPicPr>
          <p:nvPr/>
        </p:nvPicPr>
        <p:blipFill rotWithShape="1">
          <a:blip r:embed="rId2"/>
          <a:srcRect l="-779" t="-182" r="11" b="181"/>
          <a:stretch/>
        </p:blipFill>
        <p:spPr>
          <a:xfrm>
            <a:off x="9232490" y="0"/>
            <a:ext cx="2959510" cy="2620635"/>
          </a:xfrm>
          <a:prstGeom prst="rect">
            <a:avLst/>
          </a:prstGeom>
          <a:effectLst>
            <a:softEdge rad="317500"/>
          </a:effectLst>
        </p:spPr>
      </p:pic>
      <p:sp>
        <p:nvSpPr>
          <p:cNvPr id="3" name="TextBox 2">
            <a:extLst>
              <a:ext uri="{FF2B5EF4-FFF2-40B4-BE49-F238E27FC236}">
                <a16:creationId xmlns:a16="http://schemas.microsoft.com/office/drawing/2014/main" id="{F5308E85-69E0-4F0D-A9E1-9FD063A62F93}"/>
              </a:ext>
            </a:extLst>
          </p:cNvPr>
          <p:cNvSpPr txBox="1"/>
          <p:nvPr/>
        </p:nvSpPr>
        <p:spPr>
          <a:xfrm>
            <a:off x="9232491" y="1125651"/>
            <a:ext cx="2880852" cy="369332"/>
          </a:xfrm>
          <a:prstGeom prst="rect">
            <a:avLst/>
          </a:prstGeom>
          <a:gradFill flip="none" rotWithShape="1">
            <a:gsLst>
              <a:gs pos="84000">
                <a:schemeClr val="bg1">
                  <a:alpha val="52000"/>
                  <a:lumMod val="89000"/>
                  <a:lumOff val="11000"/>
                </a:schemeClr>
              </a:gs>
              <a:gs pos="96000">
                <a:schemeClr val="bg2"/>
              </a:gs>
              <a:gs pos="99000">
                <a:schemeClr val="bg2">
                  <a:lumMod val="75000"/>
                </a:schemeClr>
              </a:gs>
              <a:gs pos="100000">
                <a:schemeClr val="bg2">
                  <a:lumMod val="75000"/>
                </a:schemeClr>
              </a:gs>
            </a:gsLst>
            <a:lin ang="5400000" scaled="1"/>
            <a:tileRect/>
          </a:gradFill>
        </p:spPr>
        <p:txBody>
          <a:bodyPr wrap="square">
            <a:spAutoFit/>
          </a:bodyPr>
          <a:lstStyle/>
          <a:p>
            <a:r>
              <a:rPr lang="en-GB" dirty="0">
                <a:latin typeface="Comic Sans MS" panose="030F0702030302020204" pitchFamily="66" charset="0"/>
              </a:rPr>
              <a:t>The EMMANUEL Project</a:t>
            </a:r>
          </a:p>
        </p:txBody>
      </p:sp>
      <p:sp>
        <p:nvSpPr>
          <p:cNvPr id="4" name="Rectangle: Rounded Corners 3">
            <a:extLst>
              <a:ext uri="{FF2B5EF4-FFF2-40B4-BE49-F238E27FC236}">
                <a16:creationId xmlns:a16="http://schemas.microsoft.com/office/drawing/2014/main" id="{C01AAEAC-F587-FBBD-F617-59EE328711AB}"/>
              </a:ext>
            </a:extLst>
          </p:cNvPr>
          <p:cNvSpPr/>
          <p:nvPr/>
        </p:nvSpPr>
        <p:spPr>
          <a:xfrm>
            <a:off x="285136" y="235974"/>
            <a:ext cx="2418307" cy="703377"/>
          </a:xfrm>
          <a:prstGeom prst="round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TextBox 5">
            <a:extLst>
              <a:ext uri="{FF2B5EF4-FFF2-40B4-BE49-F238E27FC236}">
                <a16:creationId xmlns:a16="http://schemas.microsoft.com/office/drawing/2014/main" id="{2717C9B6-E038-B50D-E7F5-0EA7C89093D5}"/>
              </a:ext>
            </a:extLst>
          </p:cNvPr>
          <p:cNvSpPr txBox="1"/>
          <p:nvPr/>
        </p:nvSpPr>
        <p:spPr>
          <a:xfrm>
            <a:off x="399553" y="1310317"/>
            <a:ext cx="8664934" cy="1477328"/>
          </a:xfrm>
          <a:prstGeom prst="rect">
            <a:avLst/>
          </a:prstGeom>
          <a:noFill/>
        </p:spPr>
        <p:txBody>
          <a:bodyPr wrap="square">
            <a:spAutoFit/>
          </a:bodyPr>
          <a:lstStyle/>
          <a:p>
            <a:r>
              <a:rPr lang="en-GB" dirty="0">
                <a:latin typeface="Comic Sans MS" panose="030F0702030302020204" pitchFamily="66" charset="0"/>
              </a:rPr>
              <a:t>Grace said she did not want to be famous; it was God who had helped her accomplish the rescue.</a:t>
            </a:r>
          </a:p>
          <a:p>
            <a:r>
              <a:rPr lang="en-GB" dirty="0">
                <a:latin typeface="Comic Sans MS" panose="030F0702030302020204" pitchFamily="66" charset="0"/>
              </a:rPr>
              <a:t> What do you think she meant? </a:t>
            </a:r>
          </a:p>
          <a:p>
            <a:r>
              <a:rPr lang="en-GB" dirty="0">
                <a:latin typeface="Comic Sans MS" panose="030F0702030302020204" pitchFamily="66" charset="0"/>
              </a:rPr>
              <a:t>Ask the children what consequences the events had for her life. </a:t>
            </a:r>
          </a:p>
          <a:p>
            <a:r>
              <a:rPr lang="en-GB" dirty="0">
                <a:latin typeface="Comic Sans MS" panose="030F0702030302020204" pitchFamily="66" charset="0"/>
              </a:rPr>
              <a:t>Was it worth it? </a:t>
            </a:r>
          </a:p>
        </p:txBody>
      </p:sp>
      <p:sp>
        <p:nvSpPr>
          <p:cNvPr id="7" name="TextBox 6">
            <a:extLst>
              <a:ext uri="{FF2B5EF4-FFF2-40B4-BE49-F238E27FC236}">
                <a16:creationId xmlns:a16="http://schemas.microsoft.com/office/drawing/2014/main" id="{DF4667AA-01D6-B8A6-0A1F-D26D70AA2F53}"/>
              </a:ext>
            </a:extLst>
          </p:cNvPr>
          <p:cNvSpPr txBox="1"/>
          <p:nvPr/>
        </p:nvSpPr>
        <p:spPr>
          <a:xfrm>
            <a:off x="589209" y="229098"/>
            <a:ext cx="2638465" cy="646331"/>
          </a:xfrm>
          <a:prstGeom prst="rect">
            <a:avLst/>
          </a:prstGeom>
          <a:noFill/>
        </p:spPr>
        <p:txBody>
          <a:bodyPr wrap="square" rtlCol="0">
            <a:spAutoFit/>
          </a:bodyPr>
          <a:lstStyle/>
          <a:p>
            <a:r>
              <a:rPr lang="en-GB" sz="3600" dirty="0">
                <a:latin typeface="Comic Sans MS" panose="030F0702030302020204" pitchFamily="66" charset="0"/>
              </a:rPr>
              <a:t>Engage</a:t>
            </a:r>
          </a:p>
        </p:txBody>
      </p:sp>
      <p:pic>
        <p:nvPicPr>
          <p:cNvPr id="8" name="Picture 7">
            <a:extLst>
              <a:ext uri="{FF2B5EF4-FFF2-40B4-BE49-F238E27FC236}">
                <a16:creationId xmlns:a16="http://schemas.microsoft.com/office/drawing/2014/main" id="{A1E3E8AA-F889-19AC-E969-73614B228729}"/>
              </a:ext>
            </a:extLst>
          </p:cNvPr>
          <p:cNvPicPr>
            <a:picLocks noChangeAspect="1"/>
          </p:cNvPicPr>
          <p:nvPr/>
        </p:nvPicPr>
        <p:blipFill>
          <a:blip r:embed="rId3"/>
          <a:stretch>
            <a:fillRect/>
          </a:stretch>
        </p:blipFill>
        <p:spPr>
          <a:xfrm>
            <a:off x="4110824" y="3158611"/>
            <a:ext cx="2715009" cy="3058541"/>
          </a:xfrm>
          <a:prstGeom prst="rect">
            <a:avLst/>
          </a:prstGeom>
        </p:spPr>
      </p:pic>
      <p:cxnSp>
        <p:nvCxnSpPr>
          <p:cNvPr id="10" name="Straight Connector 9">
            <a:extLst>
              <a:ext uri="{FF2B5EF4-FFF2-40B4-BE49-F238E27FC236}">
                <a16:creationId xmlns:a16="http://schemas.microsoft.com/office/drawing/2014/main" id="{B271C959-FE1B-69CB-94FB-23DD6C16A3F7}"/>
              </a:ext>
            </a:extLst>
          </p:cNvPr>
          <p:cNvCxnSpPr/>
          <p:nvPr/>
        </p:nvCxnSpPr>
        <p:spPr>
          <a:xfrm flipV="1">
            <a:off x="6825833" y="2984484"/>
            <a:ext cx="1304014" cy="1065474"/>
          </a:xfrm>
          <a:prstGeom prst="line">
            <a:avLst/>
          </a:prstGeom>
          <a:ln/>
        </p:spPr>
        <p:style>
          <a:lnRef idx="2">
            <a:schemeClr val="dk1"/>
          </a:lnRef>
          <a:fillRef idx="0">
            <a:schemeClr val="dk1"/>
          </a:fillRef>
          <a:effectRef idx="1">
            <a:schemeClr val="dk1"/>
          </a:effectRef>
          <a:fontRef idx="minor">
            <a:schemeClr val="tx1"/>
          </a:fontRef>
        </p:style>
      </p:cxnSp>
      <p:cxnSp>
        <p:nvCxnSpPr>
          <p:cNvPr id="11" name="Straight Connector 10">
            <a:extLst>
              <a:ext uri="{FF2B5EF4-FFF2-40B4-BE49-F238E27FC236}">
                <a16:creationId xmlns:a16="http://schemas.microsoft.com/office/drawing/2014/main" id="{343BCEE4-FD48-0F75-D425-C66CAB421FB6}"/>
              </a:ext>
            </a:extLst>
          </p:cNvPr>
          <p:cNvCxnSpPr>
            <a:cxnSpLocks/>
          </p:cNvCxnSpPr>
          <p:nvPr/>
        </p:nvCxnSpPr>
        <p:spPr>
          <a:xfrm>
            <a:off x="6825833" y="4573324"/>
            <a:ext cx="1860605" cy="0"/>
          </a:xfrm>
          <a:prstGeom prst="line">
            <a:avLst/>
          </a:prstGeom>
          <a:ln/>
        </p:spPr>
        <p:style>
          <a:lnRef idx="2">
            <a:schemeClr val="dk1"/>
          </a:lnRef>
          <a:fillRef idx="0">
            <a:schemeClr val="dk1"/>
          </a:fillRef>
          <a:effectRef idx="1">
            <a:schemeClr val="dk1"/>
          </a:effectRef>
          <a:fontRef idx="minor">
            <a:schemeClr val="tx1"/>
          </a:fontRef>
        </p:style>
      </p:cxnSp>
      <p:cxnSp>
        <p:nvCxnSpPr>
          <p:cNvPr id="13" name="Straight Connector 12">
            <a:extLst>
              <a:ext uri="{FF2B5EF4-FFF2-40B4-BE49-F238E27FC236}">
                <a16:creationId xmlns:a16="http://schemas.microsoft.com/office/drawing/2014/main" id="{98B39E2C-3FE8-277F-AB6A-96A32DE6594D}"/>
              </a:ext>
            </a:extLst>
          </p:cNvPr>
          <p:cNvCxnSpPr>
            <a:cxnSpLocks/>
          </p:cNvCxnSpPr>
          <p:nvPr/>
        </p:nvCxnSpPr>
        <p:spPr>
          <a:xfrm>
            <a:off x="2369489" y="3347499"/>
            <a:ext cx="1741335" cy="540688"/>
          </a:xfrm>
          <a:prstGeom prst="line">
            <a:avLst/>
          </a:prstGeom>
          <a:ln/>
        </p:spPr>
        <p:style>
          <a:lnRef idx="2">
            <a:schemeClr val="dk1"/>
          </a:lnRef>
          <a:fillRef idx="0">
            <a:schemeClr val="dk1"/>
          </a:fillRef>
          <a:effectRef idx="1">
            <a:schemeClr val="dk1"/>
          </a:effectRef>
          <a:fontRef idx="minor">
            <a:schemeClr val="tx1"/>
          </a:fontRef>
        </p:style>
      </p:cxnSp>
      <p:cxnSp>
        <p:nvCxnSpPr>
          <p:cNvPr id="15" name="Straight Connector 14">
            <a:extLst>
              <a:ext uri="{FF2B5EF4-FFF2-40B4-BE49-F238E27FC236}">
                <a16:creationId xmlns:a16="http://schemas.microsoft.com/office/drawing/2014/main" id="{EEB50B80-46D5-E845-E3FC-DE7F21955DAE}"/>
              </a:ext>
            </a:extLst>
          </p:cNvPr>
          <p:cNvCxnSpPr>
            <a:cxnSpLocks/>
          </p:cNvCxnSpPr>
          <p:nvPr/>
        </p:nvCxnSpPr>
        <p:spPr>
          <a:xfrm>
            <a:off x="2250219" y="4672105"/>
            <a:ext cx="1860605" cy="15776"/>
          </a:xfrm>
          <a:prstGeom prst="line">
            <a:avLst/>
          </a:prstGeom>
          <a:ln/>
        </p:spPr>
        <p:style>
          <a:lnRef idx="2">
            <a:schemeClr val="dk1"/>
          </a:lnRef>
          <a:fillRef idx="0">
            <a:schemeClr val="dk1"/>
          </a:fillRef>
          <a:effectRef idx="1">
            <a:schemeClr val="dk1"/>
          </a:effectRef>
          <a:fontRef idx="minor">
            <a:schemeClr val="tx1"/>
          </a:fontRef>
        </p:style>
      </p:cxnSp>
      <p:cxnSp>
        <p:nvCxnSpPr>
          <p:cNvPr id="18" name="Straight Connector 17">
            <a:extLst>
              <a:ext uri="{FF2B5EF4-FFF2-40B4-BE49-F238E27FC236}">
                <a16:creationId xmlns:a16="http://schemas.microsoft.com/office/drawing/2014/main" id="{2D93D5C6-4EC0-187F-84F7-289899B8921D}"/>
              </a:ext>
            </a:extLst>
          </p:cNvPr>
          <p:cNvCxnSpPr>
            <a:cxnSpLocks/>
          </p:cNvCxnSpPr>
          <p:nvPr/>
        </p:nvCxnSpPr>
        <p:spPr>
          <a:xfrm>
            <a:off x="6825833" y="5860633"/>
            <a:ext cx="2079628" cy="345970"/>
          </a:xfrm>
          <a:prstGeom prst="line">
            <a:avLst/>
          </a:prstGeom>
          <a:ln/>
        </p:spPr>
        <p:style>
          <a:lnRef idx="2">
            <a:schemeClr val="dk1"/>
          </a:lnRef>
          <a:fillRef idx="0">
            <a:schemeClr val="dk1"/>
          </a:fillRef>
          <a:effectRef idx="1">
            <a:schemeClr val="dk1"/>
          </a:effectRef>
          <a:fontRef idx="minor">
            <a:schemeClr val="tx1"/>
          </a:fontRef>
        </p:style>
      </p:cxnSp>
      <p:cxnSp>
        <p:nvCxnSpPr>
          <p:cNvPr id="20" name="Straight Connector 19">
            <a:extLst>
              <a:ext uri="{FF2B5EF4-FFF2-40B4-BE49-F238E27FC236}">
                <a16:creationId xmlns:a16="http://schemas.microsoft.com/office/drawing/2014/main" id="{EBA78311-350D-C9DE-86BC-BADE1D11EC15}"/>
              </a:ext>
            </a:extLst>
          </p:cNvPr>
          <p:cNvCxnSpPr>
            <a:cxnSpLocks/>
          </p:cNvCxnSpPr>
          <p:nvPr/>
        </p:nvCxnSpPr>
        <p:spPr>
          <a:xfrm flipV="1">
            <a:off x="2250219" y="5772647"/>
            <a:ext cx="1860605" cy="361071"/>
          </a:xfrm>
          <a:prstGeom prst="line">
            <a:avLst/>
          </a:prstGeom>
          <a:ln/>
        </p:spPr>
        <p:style>
          <a:lnRef idx="2">
            <a:schemeClr val="dk1"/>
          </a:lnRef>
          <a:fillRef idx="0">
            <a:schemeClr val="dk1"/>
          </a:fillRef>
          <a:effectRef idx="1">
            <a:schemeClr val="dk1"/>
          </a:effectRef>
          <a:fontRef idx="minor">
            <a:schemeClr val="tx1"/>
          </a:fontRef>
        </p:style>
      </p:cxnSp>
      <p:pic>
        <p:nvPicPr>
          <p:cNvPr id="25" name="Picture 24">
            <a:extLst>
              <a:ext uri="{FF2B5EF4-FFF2-40B4-BE49-F238E27FC236}">
                <a16:creationId xmlns:a16="http://schemas.microsoft.com/office/drawing/2014/main" id="{BB8F1B1B-9E1E-23E6-E41D-2379CA9E970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49163" y="5062717"/>
            <a:ext cx="2964180" cy="1419860"/>
          </a:xfrm>
          <a:prstGeom prst="rect">
            <a:avLst/>
          </a:prstGeom>
        </p:spPr>
      </p:pic>
    </p:spTree>
    <p:extLst>
      <p:ext uri="{BB962C8B-B14F-4D97-AF65-F5344CB8AC3E}">
        <p14:creationId xmlns:p14="http://schemas.microsoft.com/office/powerpoint/2010/main" val="10999357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A2DDAA6-3672-B512-21A2-CC055A339DA3}"/>
              </a:ext>
            </a:extLst>
          </p:cNvPr>
          <p:cNvPicPr>
            <a:picLocks noChangeAspect="1"/>
          </p:cNvPicPr>
          <p:nvPr/>
        </p:nvPicPr>
        <p:blipFill rotWithShape="1">
          <a:blip r:embed="rId2"/>
          <a:srcRect l="-779" t="-182" r="11" b="181"/>
          <a:stretch/>
        </p:blipFill>
        <p:spPr>
          <a:xfrm>
            <a:off x="9232490" y="0"/>
            <a:ext cx="2959510" cy="2620635"/>
          </a:xfrm>
          <a:prstGeom prst="rect">
            <a:avLst/>
          </a:prstGeom>
          <a:effectLst>
            <a:softEdge rad="317500"/>
          </a:effectLst>
        </p:spPr>
      </p:pic>
      <p:sp>
        <p:nvSpPr>
          <p:cNvPr id="3" name="TextBox 2">
            <a:extLst>
              <a:ext uri="{FF2B5EF4-FFF2-40B4-BE49-F238E27FC236}">
                <a16:creationId xmlns:a16="http://schemas.microsoft.com/office/drawing/2014/main" id="{4567AB9F-78C4-724F-7E07-4BCF703866F5}"/>
              </a:ext>
            </a:extLst>
          </p:cNvPr>
          <p:cNvSpPr txBox="1"/>
          <p:nvPr/>
        </p:nvSpPr>
        <p:spPr>
          <a:xfrm>
            <a:off x="9232491" y="1125651"/>
            <a:ext cx="2880852" cy="369332"/>
          </a:xfrm>
          <a:prstGeom prst="rect">
            <a:avLst/>
          </a:prstGeom>
          <a:gradFill flip="none" rotWithShape="1">
            <a:gsLst>
              <a:gs pos="84000">
                <a:schemeClr val="bg1">
                  <a:alpha val="52000"/>
                  <a:lumMod val="89000"/>
                  <a:lumOff val="11000"/>
                </a:schemeClr>
              </a:gs>
              <a:gs pos="96000">
                <a:schemeClr val="bg2"/>
              </a:gs>
              <a:gs pos="99000">
                <a:schemeClr val="bg2">
                  <a:lumMod val="75000"/>
                </a:schemeClr>
              </a:gs>
              <a:gs pos="100000">
                <a:schemeClr val="bg2">
                  <a:lumMod val="75000"/>
                </a:schemeClr>
              </a:gs>
            </a:gsLst>
            <a:lin ang="5400000" scaled="1"/>
            <a:tileRect/>
          </a:gradFill>
        </p:spPr>
        <p:txBody>
          <a:bodyPr wrap="square">
            <a:spAutoFit/>
          </a:bodyPr>
          <a:lstStyle/>
          <a:p>
            <a:r>
              <a:rPr lang="en-GB" dirty="0">
                <a:latin typeface="Comic Sans MS" panose="030F0702030302020204" pitchFamily="66" charset="0"/>
              </a:rPr>
              <a:t>The EMMANUEL Project</a:t>
            </a:r>
          </a:p>
        </p:txBody>
      </p:sp>
      <p:sp>
        <p:nvSpPr>
          <p:cNvPr id="4" name="Rectangle: Rounded Corners 3">
            <a:extLst>
              <a:ext uri="{FF2B5EF4-FFF2-40B4-BE49-F238E27FC236}">
                <a16:creationId xmlns:a16="http://schemas.microsoft.com/office/drawing/2014/main" id="{EE6B43EA-A2D6-B12E-E5C7-4C5999F006BD}"/>
              </a:ext>
            </a:extLst>
          </p:cNvPr>
          <p:cNvSpPr/>
          <p:nvPr/>
        </p:nvSpPr>
        <p:spPr>
          <a:xfrm>
            <a:off x="285136" y="235974"/>
            <a:ext cx="2418307" cy="703377"/>
          </a:xfrm>
          <a:prstGeom prst="round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extBox 4">
            <a:extLst>
              <a:ext uri="{FF2B5EF4-FFF2-40B4-BE49-F238E27FC236}">
                <a16:creationId xmlns:a16="http://schemas.microsoft.com/office/drawing/2014/main" id="{CC725E24-B185-E79A-7FBE-224E295DE455}"/>
              </a:ext>
            </a:extLst>
          </p:cNvPr>
          <p:cNvSpPr txBox="1"/>
          <p:nvPr/>
        </p:nvSpPr>
        <p:spPr>
          <a:xfrm>
            <a:off x="589209" y="229098"/>
            <a:ext cx="2638465" cy="646331"/>
          </a:xfrm>
          <a:prstGeom prst="rect">
            <a:avLst/>
          </a:prstGeom>
          <a:noFill/>
        </p:spPr>
        <p:txBody>
          <a:bodyPr wrap="square" rtlCol="0">
            <a:spAutoFit/>
          </a:bodyPr>
          <a:lstStyle/>
          <a:p>
            <a:r>
              <a:rPr lang="en-GB" sz="3600" dirty="0">
                <a:latin typeface="Comic Sans MS" panose="030F0702030302020204" pitchFamily="66" charset="0"/>
              </a:rPr>
              <a:t>Enquire</a:t>
            </a:r>
          </a:p>
        </p:txBody>
      </p:sp>
      <p:sp>
        <p:nvSpPr>
          <p:cNvPr id="7" name="TextBox 6">
            <a:extLst>
              <a:ext uri="{FF2B5EF4-FFF2-40B4-BE49-F238E27FC236}">
                <a16:creationId xmlns:a16="http://schemas.microsoft.com/office/drawing/2014/main" id="{291940B3-9B4C-A0EA-CC64-C3DC65B935FB}"/>
              </a:ext>
            </a:extLst>
          </p:cNvPr>
          <p:cNvSpPr txBox="1"/>
          <p:nvPr/>
        </p:nvSpPr>
        <p:spPr>
          <a:xfrm>
            <a:off x="180337" y="956374"/>
            <a:ext cx="9520254" cy="1077218"/>
          </a:xfrm>
          <a:prstGeom prst="rect">
            <a:avLst/>
          </a:prstGeom>
          <a:noFill/>
        </p:spPr>
        <p:txBody>
          <a:bodyPr wrap="square">
            <a:spAutoFit/>
          </a:bodyPr>
          <a:lstStyle/>
          <a:p>
            <a:r>
              <a:rPr lang="en-GB" sz="3200" dirty="0">
                <a:solidFill>
                  <a:srgbClr val="00B050"/>
                </a:solidFill>
                <a:latin typeface="Comic Sans MS" panose="030F0702030302020204" pitchFamily="66" charset="0"/>
              </a:rPr>
              <a:t>L.O: To understand what it means when Christians call Jesus their Saviour. </a:t>
            </a:r>
          </a:p>
        </p:txBody>
      </p:sp>
      <p:pic>
        <p:nvPicPr>
          <p:cNvPr id="6" name="Picture 5">
            <a:extLst>
              <a:ext uri="{FF2B5EF4-FFF2-40B4-BE49-F238E27FC236}">
                <a16:creationId xmlns:a16="http://schemas.microsoft.com/office/drawing/2014/main" id="{18D56438-2358-7900-B1B0-1930DE3EA2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22998" y="2366327"/>
            <a:ext cx="5588442" cy="3676202"/>
          </a:xfrm>
          <a:prstGeom prst="rect">
            <a:avLst/>
          </a:prstGeom>
        </p:spPr>
      </p:pic>
      <p:sp>
        <p:nvSpPr>
          <p:cNvPr id="8" name="TextBox 7">
            <a:extLst>
              <a:ext uri="{FF2B5EF4-FFF2-40B4-BE49-F238E27FC236}">
                <a16:creationId xmlns:a16="http://schemas.microsoft.com/office/drawing/2014/main" id="{4F6406A3-CFFB-48ED-4E4E-843565C09D72}"/>
              </a:ext>
            </a:extLst>
          </p:cNvPr>
          <p:cNvSpPr txBox="1"/>
          <p:nvPr/>
        </p:nvSpPr>
        <p:spPr>
          <a:xfrm>
            <a:off x="2949934" y="373711"/>
            <a:ext cx="2959510" cy="369332"/>
          </a:xfrm>
          <a:prstGeom prst="rect">
            <a:avLst/>
          </a:prstGeom>
          <a:noFill/>
        </p:spPr>
        <p:txBody>
          <a:bodyPr wrap="square" rtlCol="0">
            <a:spAutoFit/>
          </a:bodyPr>
          <a:lstStyle/>
          <a:p>
            <a:r>
              <a:rPr lang="en-GB" dirty="0">
                <a:latin typeface="Comic Sans MS" panose="030F0702030302020204" pitchFamily="66" charset="0"/>
              </a:rPr>
              <a:t>Lesson 2</a:t>
            </a:r>
          </a:p>
        </p:txBody>
      </p:sp>
    </p:spTree>
    <p:extLst>
      <p:ext uri="{BB962C8B-B14F-4D97-AF65-F5344CB8AC3E}">
        <p14:creationId xmlns:p14="http://schemas.microsoft.com/office/powerpoint/2010/main" val="831181473"/>
      </p:ext>
    </p:extLst>
  </p:cSld>
  <p:clrMapOvr>
    <a:masterClrMapping/>
  </p:clrMapOvr>
</p:sld>
</file>

<file path=ppt/theme/theme1.xml><?xml version="1.0" encoding="utf-8"?>
<a:theme xmlns:a="http://schemas.openxmlformats.org/drawingml/2006/main" name="Office Theme">
  <a:themeElements>
    <a:clrScheme name="Marque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7760</TotalTime>
  <Words>1505</Words>
  <Application>Microsoft Office PowerPoint</Application>
  <PresentationFormat>Widescreen</PresentationFormat>
  <Paragraphs>128</Paragraphs>
  <Slides>25</Slides>
  <Notes>0</Notes>
  <HiddenSlides>0</HiddenSlides>
  <MMClips>2</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Arial</vt:lpstr>
      <vt:lpstr>Calibri</vt:lpstr>
      <vt:lpstr>Calibri Light</vt:lpstr>
      <vt:lpstr>Comic Sans MS</vt:lpstr>
      <vt:lpstr>Freestyle Script</vt:lpstr>
      <vt:lpstr>Times New Roman</vt:lpstr>
      <vt:lpstr>Office Theme</vt:lpstr>
      <vt:lpstr>How does believing Jesus is their saviour inspire Christians to save and serve others?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does believing Jesus is their saviour inspire Christians to save and serve others?</dc:title>
  <dc:creator>Michelle Moulsher</dc:creator>
  <cp:lastModifiedBy>M Moulsher</cp:lastModifiedBy>
  <cp:revision>26</cp:revision>
  <dcterms:created xsi:type="dcterms:W3CDTF">2022-10-22T13:32:58Z</dcterms:created>
  <dcterms:modified xsi:type="dcterms:W3CDTF">2022-11-02T13:27:49Z</dcterms:modified>
</cp:coreProperties>
</file>